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0" r:id="rId2"/>
    <p:sldMasterId id="2147483714" r:id="rId3"/>
  </p:sldMasterIdLst>
  <p:notesMasterIdLst>
    <p:notesMasterId r:id="rId32"/>
  </p:notesMasterIdLst>
  <p:sldIdLst>
    <p:sldId id="310" r:id="rId4"/>
    <p:sldId id="312" r:id="rId5"/>
    <p:sldId id="313" r:id="rId6"/>
    <p:sldId id="314" r:id="rId7"/>
    <p:sldId id="315" r:id="rId8"/>
    <p:sldId id="316" r:id="rId9"/>
    <p:sldId id="317" r:id="rId10"/>
    <p:sldId id="318" r:id="rId11"/>
    <p:sldId id="319" r:id="rId12"/>
    <p:sldId id="320" r:id="rId13"/>
    <p:sldId id="321" r:id="rId14"/>
    <p:sldId id="322" r:id="rId15"/>
    <p:sldId id="324" r:id="rId16"/>
    <p:sldId id="323" r:id="rId17"/>
    <p:sldId id="325" r:id="rId18"/>
    <p:sldId id="326" r:id="rId19"/>
    <p:sldId id="327" r:id="rId20"/>
    <p:sldId id="328" r:id="rId21"/>
    <p:sldId id="329" r:id="rId22"/>
    <p:sldId id="330" r:id="rId23"/>
    <p:sldId id="331" r:id="rId24"/>
    <p:sldId id="332" r:id="rId25"/>
    <p:sldId id="333" r:id="rId26"/>
    <p:sldId id="334" r:id="rId27"/>
    <p:sldId id="338" r:id="rId28"/>
    <p:sldId id="335" r:id="rId29"/>
    <p:sldId id="339" r:id="rId30"/>
    <p:sldId id="300" r:id="rId31"/>
  </p:sldIdLst>
  <p:sldSz cx="9144000" cy="5143500" type="screen16x9"/>
  <p:notesSz cx="6858000" cy="9144000"/>
  <p:defaultTextStyle>
    <a:defPPr>
      <a:defRPr lang="zh-CN"/>
    </a:defPPr>
    <a:lvl1pPr marL="0" algn="l" defTabSz="685520" rtl="0" eaLnBrk="1" latinLnBrk="0" hangingPunct="1">
      <a:defRPr sz="1300" kern="1200">
        <a:solidFill>
          <a:schemeClr val="tx1"/>
        </a:solidFill>
        <a:latin typeface="+mn-lt"/>
        <a:ea typeface="+mn-ea"/>
        <a:cs typeface="+mn-cs"/>
      </a:defRPr>
    </a:lvl1pPr>
    <a:lvl2pPr marL="342761" algn="l" defTabSz="685520" rtl="0" eaLnBrk="1" latinLnBrk="0" hangingPunct="1">
      <a:defRPr sz="1300" kern="1200">
        <a:solidFill>
          <a:schemeClr val="tx1"/>
        </a:solidFill>
        <a:latin typeface="+mn-lt"/>
        <a:ea typeface="+mn-ea"/>
        <a:cs typeface="+mn-cs"/>
      </a:defRPr>
    </a:lvl2pPr>
    <a:lvl3pPr marL="685520" algn="l" defTabSz="685520" rtl="0" eaLnBrk="1" latinLnBrk="0" hangingPunct="1">
      <a:defRPr sz="1300" kern="1200">
        <a:solidFill>
          <a:schemeClr val="tx1"/>
        </a:solidFill>
        <a:latin typeface="+mn-lt"/>
        <a:ea typeface="+mn-ea"/>
        <a:cs typeface="+mn-cs"/>
      </a:defRPr>
    </a:lvl3pPr>
    <a:lvl4pPr marL="1028280" algn="l" defTabSz="685520" rtl="0" eaLnBrk="1" latinLnBrk="0" hangingPunct="1">
      <a:defRPr sz="1300" kern="1200">
        <a:solidFill>
          <a:schemeClr val="tx1"/>
        </a:solidFill>
        <a:latin typeface="+mn-lt"/>
        <a:ea typeface="+mn-ea"/>
        <a:cs typeface="+mn-cs"/>
      </a:defRPr>
    </a:lvl4pPr>
    <a:lvl5pPr marL="1371040" algn="l" defTabSz="685520" rtl="0" eaLnBrk="1" latinLnBrk="0" hangingPunct="1">
      <a:defRPr sz="1300" kern="1200">
        <a:solidFill>
          <a:schemeClr val="tx1"/>
        </a:solidFill>
        <a:latin typeface="+mn-lt"/>
        <a:ea typeface="+mn-ea"/>
        <a:cs typeface="+mn-cs"/>
      </a:defRPr>
    </a:lvl5pPr>
    <a:lvl6pPr marL="1713800" algn="l" defTabSz="685520" rtl="0" eaLnBrk="1" latinLnBrk="0" hangingPunct="1">
      <a:defRPr sz="1300" kern="1200">
        <a:solidFill>
          <a:schemeClr val="tx1"/>
        </a:solidFill>
        <a:latin typeface="+mn-lt"/>
        <a:ea typeface="+mn-ea"/>
        <a:cs typeface="+mn-cs"/>
      </a:defRPr>
    </a:lvl6pPr>
    <a:lvl7pPr marL="2056560" algn="l" defTabSz="685520" rtl="0" eaLnBrk="1" latinLnBrk="0" hangingPunct="1">
      <a:defRPr sz="1300" kern="1200">
        <a:solidFill>
          <a:schemeClr val="tx1"/>
        </a:solidFill>
        <a:latin typeface="+mn-lt"/>
        <a:ea typeface="+mn-ea"/>
        <a:cs typeface="+mn-cs"/>
      </a:defRPr>
    </a:lvl7pPr>
    <a:lvl8pPr marL="2399320" algn="l" defTabSz="685520" rtl="0" eaLnBrk="1" latinLnBrk="0" hangingPunct="1">
      <a:defRPr sz="1300" kern="1200">
        <a:solidFill>
          <a:schemeClr val="tx1"/>
        </a:solidFill>
        <a:latin typeface="+mn-lt"/>
        <a:ea typeface="+mn-ea"/>
        <a:cs typeface="+mn-cs"/>
      </a:defRPr>
    </a:lvl8pPr>
    <a:lvl9pPr marL="2742079" algn="l" defTabSz="685520" rtl="0" eaLnBrk="1" latinLnBrk="0" hangingPunct="1">
      <a:defRPr sz="13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95E1"/>
    <a:srgbClr val="C8DBF9"/>
    <a:srgbClr val="1477B6"/>
    <a:srgbClr val="404040"/>
    <a:srgbClr val="2A68CD"/>
    <a:srgbClr val="FFCD2D"/>
    <a:srgbClr val="0E67EA"/>
    <a:srgbClr val="FF0066"/>
    <a:srgbClr val="E76F43"/>
    <a:srgbClr val="26AB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19" autoAdjust="0"/>
    <p:restoredTop sz="96379" autoAdjust="0"/>
  </p:normalViewPr>
  <p:slideViewPr>
    <p:cSldViewPr snapToGrid="0" showGuides="1">
      <p:cViewPr>
        <p:scale>
          <a:sx n="96" d="100"/>
          <a:sy n="96" d="100"/>
        </p:scale>
        <p:origin x="-612" y="42"/>
      </p:cViewPr>
      <p:guideLst>
        <p:guide orient="horz" pos="1620"/>
        <p:guide pos="288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yangmy\Desktop\&#33609;&#3129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yangmy\Desktop\&#33609;&#3129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zh-CN" altLang="en-US" dirty="0"/>
          </a:p>
        </c:rich>
      </c:tx>
      <c:layout/>
      <c:overlay val="0"/>
    </c:title>
    <c:autoTitleDeleted val="0"/>
    <c:plotArea>
      <c:layout>
        <c:manualLayout>
          <c:layoutTarget val="inner"/>
          <c:xMode val="edge"/>
          <c:yMode val="edge"/>
          <c:x val="0.1068834594205136"/>
          <c:y val="0.20178603036783971"/>
          <c:w val="0.87514268437033604"/>
          <c:h val="0.61288284199753251"/>
        </c:manualLayout>
      </c:layout>
      <c:barChart>
        <c:barDir val="col"/>
        <c:grouping val="clustered"/>
        <c:varyColors val="0"/>
        <c:ser>
          <c:idx val="0"/>
          <c:order val="0"/>
          <c:tx>
            <c:strRef>
              <c:f>Sheet1!$B$1</c:f>
              <c:strCache>
                <c:ptCount val="1"/>
                <c:pt idx="0">
                  <c:v>营业收入</c:v>
                </c:pt>
              </c:strCache>
            </c:strRef>
          </c:tx>
          <c:spPr>
            <a:solidFill>
              <a:schemeClr val="tx2">
                <a:lumMod val="40000"/>
                <a:lumOff val="60000"/>
              </a:schemeClr>
            </a:solidFill>
          </c:spPr>
          <c:invertIfNegative val="0"/>
          <c:cat>
            <c:numRef>
              <c:f>Sheet1!$A$2:$A$15</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Sheet1!$B$2:$B$15</c:f>
              <c:numCache>
                <c:formatCode>General</c:formatCode>
                <c:ptCount val="14"/>
                <c:pt idx="0">
                  <c:v>21538</c:v>
                </c:pt>
                <c:pt idx="1">
                  <c:v>26694</c:v>
                </c:pt>
                <c:pt idx="2">
                  <c:v>23674</c:v>
                </c:pt>
                <c:pt idx="3">
                  <c:v>34359</c:v>
                </c:pt>
                <c:pt idx="4">
                  <c:v>57243</c:v>
                </c:pt>
                <c:pt idx="5">
                  <c:v>66868</c:v>
                </c:pt>
                <c:pt idx="6">
                  <c:v>72971</c:v>
                </c:pt>
                <c:pt idx="7">
                  <c:v>86723</c:v>
                </c:pt>
                <c:pt idx="8">
                  <c:v>104819</c:v>
                </c:pt>
                <c:pt idx="9">
                  <c:v>100609</c:v>
                </c:pt>
                <c:pt idx="10">
                  <c:v>121055</c:v>
                </c:pt>
                <c:pt idx="11">
                  <c:v>142184</c:v>
                </c:pt>
                <c:pt idx="12">
                  <c:v>222553</c:v>
                </c:pt>
                <c:pt idx="13">
                  <c:v>217017</c:v>
                </c:pt>
              </c:numCache>
            </c:numRef>
          </c:val>
        </c:ser>
        <c:dLbls>
          <c:showLegendKey val="0"/>
          <c:showVal val="0"/>
          <c:showCatName val="0"/>
          <c:showSerName val="0"/>
          <c:showPercent val="0"/>
          <c:showBubbleSize val="0"/>
        </c:dLbls>
        <c:gapWidth val="150"/>
        <c:axId val="39366144"/>
        <c:axId val="34363584"/>
      </c:barChart>
      <c:catAx>
        <c:axId val="39366144"/>
        <c:scaling>
          <c:orientation val="minMax"/>
        </c:scaling>
        <c:delete val="0"/>
        <c:axPos val="b"/>
        <c:numFmt formatCode="General" sourceLinked="1"/>
        <c:majorTickMark val="none"/>
        <c:minorTickMark val="none"/>
        <c:tickLblPos val="nextTo"/>
        <c:txPr>
          <a:bodyPr/>
          <a:lstStyle/>
          <a:p>
            <a:pPr>
              <a:defRPr sz="1300"/>
            </a:pPr>
            <a:endParaRPr lang="zh-CN"/>
          </a:p>
        </c:txPr>
        <c:crossAx val="34363584"/>
        <c:crosses val="autoZero"/>
        <c:auto val="1"/>
        <c:lblAlgn val="ctr"/>
        <c:lblOffset val="100"/>
        <c:noMultiLvlLbl val="0"/>
      </c:catAx>
      <c:valAx>
        <c:axId val="34363584"/>
        <c:scaling>
          <c:orientation val="minMax"/>
        </c:scaling>
        <c:delete val="0"/>
        <c:axPos val="l"/>
        <c:majorGridlines/>
        <c:numFmt formatCode="General" sourceLinked="1"/>
        <c:majorTickMark val="none"/>
        <c:minorTickMark val="none"/>
        <c:tickLblPos val="nextTo"/>
        <c:txPr>
          <a:bodyPr/>
          <a:lstStyle/>
          <a:p>
            <a:pPr>
              <a:defRPr sz="1300"/>
            </a:pPr>
            <a:endParaRPr lang="zh-CN"/>
          </a:p>
        </c:txPr>
        <c:crossAx val="39366144"/>
        <c:crosses val="autoZero"/>
        <c:crossBetween val="between"/>
      </c:valAx>
    </c:plotArea>
    <c:legend>
      <c:legendPos val="t"/>
      <c:layout>
        <c:manualLayout>
          <c:xMode val="edge"/>
          <c:yMode val="edge"/>
          <c:x val="0.63601564510318565"/>
          <c:y val="0"/>
          <c:w val="0.25738047449951107"/>
          <c:h val="7.6094339036337472E-2"/>
        </c:manualLayout>
      </c:layout>
      <c:overlay val="0"/>
    </c:legend>
    <c:plotVisOnly val="1"/>
    <c:dispBlanksAs val="gap"/>
    <c:showDLblsOverMax val="0"/>
  </c:chart>
  <c:txPr>
    <a:bodyPr/>
    <a:lstStyle/>
    <a:p>
      <a:pPr>
        <a:defRPr sz="1400">
          <a:latin typeface="微软雅黑" panose="020B0503020204020204" pitchFamily="34" charset="-122"/>
          <a:ea typeface="微软雅黑" panose="020B0503020204020204" pitchFamily="34" charset="-122"/>
        </a:defRPr>
      </a:pPr>
      <a:endParaRPr lang="zh-CN"/>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10426914929098E-2"/>
          <c:y val="3.3675516399320683E-2"/>
          <c:w val="0.79392832647308942"/>
          <c:h val="0.57983995956610113"/>
        </c:manualLayout>
      </c:layout>
      <c:lineChart>
        <c:grouping val="standard"/>
        <c:varyColors val="0"/>
        <c:ser>
          <c:idx val="2"/>
          <c:order val="0"/>
          <c:tx>
            <c:strRef>
              <c:f>Sheet1!$D$1</c:f>
              <c:strCache>
                <c:ptCount val="1"/>
                <c:pt idx="0">
                  <c:v>员工数</c:v>
                </c:pt>
              </c:strCache>
            </c:strRef>
          </c:tx>
          <c:spPr>
            <a:ln>
              <a:solidFill>
                <a:srgbClr val="FF575B"/>
              </a:solidFill>
            </a:ln>
          </c:spPr>
          <c:marker>
            <c:symbol val="diamond"/>
            <c:size val="7"/>
            <c:spPr>
              <a:solidFill>
                <a:srgbClr val="FF575B"/>
              </a:solidFill>
              <a:ln>
                <a:solidFill>
                  <a:srgbClr val="FF575B"/>
                </a:solidFill>
              </a:ln>
            </c:spPr>
          </c:marker>
          <c:cat>
            <c:numRef>
              <c:f>Sheet1!$A$2:$A$15</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Sheet1!$D$2:$D$15</c:f>
              <c:numCache>
                <c:formatCode>General</c:formatCode>
                <c:ptCount val="14"/>
                <c:pt idx="0">
                  <c:v>745</c:v>
                </c:pt>
                <c:pt idx="1">
                  <c:v>719</c:v>
                </c:pt>
                <c:pt idx="2">
                  <c:v>728</c:v>
                </c:pt>
                <c:pt idx="3">
                  <c:v>928</c:v>
                </c:pt>
                <c:pt idx="4">
                  <c:v>1312</c:v>
                </c:pt>
                <c:pt idx="5">
                  <c:v>1561</c:v>
                </c:pt>
                <c:pt idx="6">
                  <c:v>1599</c:v>
                </c:pt>
                <c:pt idx="7">
                  <c:v>2254</c:v>
                </c:pt>
                <c:pt idx="8">
                  <c:v>2904</c:v>
                </c:pt>
                <c:pt idx="9">
                  <c:v>3076</c:v>
                </c:pt>
                <c:pt idx="10">
                  <c:v>3584</c:v>
                </c:pt>
                <c:pt idx="11">
                  <c:v>4407</c:v>
                </c:pt>
                <c:pt idx="12">
                  <c:v>5900</c:v>
                </c:pt>
                <c:pt idx="13">
                  <c:v>6829</c:v>
                </c:pt>
              </c:numCache>
            </c:numRef>
          </c:val>
          <c:smooth val="0"/>
        </c:ser>
        <c:dLbls>
          <c:showLegendKey val="0"/>
          <c:showVal val="0"/>
          <c:showCatName val="0"/>
          <c:showSerName val="0"/>
          <c:showPercent val="0"/>
          <c:showBubbleSize val="0"/>
        </c:dLbls>
        <c:marker val="1"/>
        <c:smooth val="0"/>
        <c:axId val="99733504"/>
        <c:axId val="54967616"/>
      </c:lineChart>
      <c:catAx>
        <c:axId val="99733504"/>
        <c:scaling>
          <c:orientation val="minMax"/>
        </c:scaling>
        <c:delete val="0"/>
        <c:axPos val="b"/>
        <c:numFmt formatCode="General" sourceLinked="1"/>
        <c:majorTickMark val="out"/>
        <c:minorTickMark val="none"/>
        <c:tickLblPos val="nextTo"/>
        <c:txPr>
          <a:bodyPr/>
          <a:lstStyle/>
          <a:p>
            <a:pPr>
              <a:defRPr sz="1300"/>
            </a:pPr>
            <a:endParaRPr lang="zh-CN"/>
          </a:p>
        </c:txPr>
        <c:crossAx val="54967616"/>
        <c:crosses val="autoZero"/>
        <c:auto val="1"/>
        <c:lblAlgn val="ctr"/>
        <c:lblOffset val="100"/>
        <c:noMultiLvlLbl val="0"/>
      </c:catAx>
      <c:valAx>
        <c:axId val="54967616"/>
        <c:scaling>
          <c:orientation val="minMax"/>
        </c:scaling>
        <c:delete val="0"/>
        <c:axPos val="l"/>
        <c:numFmt formatCode="General" sourceLinked="1"/>
        <c:majorTickMark val="out"/>
        <c:minorTickMark val="none"/>
        <c:tickLblPos val="nextTo"/>
        <c:txPr>
          <a:bodyPr/>
          <a:lstStyle/>
          <a:p>
            <a:pPr>
              <a:defRPr sz="1300"/>
            </a:pPr>
            <a:endParaRPr lang="zh-CN"/>
          </a:p>
        </c:txPr>
        <c:crossAx val="99733504"/>
        <c:crosses val="autoZero"/>
        <c:crossBetween val="between"/>
      </c:valAx>
    </c:plotArea>
    <c:legend>
      <c:legendPos val="r"/>
      <c:layout>
        <c:manualLayout>
          <c:xMode val="edge"/>
          <c:yMode val="edge"/>
          <c:x val="0.77144567679443155"/>
          <c:y val="8.8078093044838192E-4"/>
          <c:w val="0.13628083868158125"/>
          <c:h val="6.0258109824593745E-2"/>
        </c:manualLayout>
      </c:layout>
      <c:overlay val="0"/>
      <c:txPr>
        <a:bodyPr/>
        <a:lstStyle/>
        <a:p>
          <a:pPr>
            <a:defRPr sz="1600"/>
          </a:pPr>
          <a:endParaRPr lang="zh-CN"/>
        </a:p>
      </c:txPr>
    </c:legend>
    <c:plotVisOnly val="1"/>
    <c:dispBlanksAs val="gap"/>
    <c:showDLblsOverMax val="0"/>
  </c:chart>
  <c:txPr>
    <a:bodyPr/>
    <a:lstStyle/>
    <a:p>
      <a:pPr>
        <a:defRPr sz="1400">
          <a:latin typeface="微软雅黑" panose="020B0503020204020204" pitchFamily="34" charset="-122"/>
          <a:ea typeface="微软雅黑" panose="020B0503020204020204" pitchFamily="34" charset="-122"/>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600" b="0">
                <a:solidFill>
                  <a:schemeClr val="tx1"/>
                </a:solidFill>
                <a:effectLst/>
              </a:defRPr>
            </a:pPr>
            <a:r>
              <a:rPr lang="zh-CN" altLang="en-US" sz="1400" b="0" dirty="0" smtClean="0">
                <a:solidFill>
                  <a:schemeClr val="tx1"/>
                </a:solidFill>
                <a:effectLst/>
                <a:latin typeface="微软雅黑" panose="020B0503020204020204" pitchFamily="34" charset="-122"/>
                <a:ea typeface="微软雅黑" panose="020B0503020204020204" pitchFamily="34" charset="-122"/>
              </a:rPr>
              <a:t>员工</a:t>
            </a:r>
            <a:r>
              <a:rPr lang="zh-CN" altLang="en-US" sz="1400" b="0" dirty="0">
                <a:solidFill>
                  <a:schemeClr val="tx1"/>
                </a:solidFill>
                <a:effectLst/>
                <a:latin typeface="微软雅黑" panose="020B0503020204020204" pitchFamily="34" charset="-122"/>
                <a:ea typeface="微软雅黑" panose="020B0503020204020204" pitchFamily="34" charset="-122"/>
              </a:rPr>
              <a:t>岗位</a:t>
            </a:r>
            <a:r>
              <a:rPr lang="zh-CN" altLang="en-US" sz="1400" b="0" dirty="0" smtClean="0">
                <a:solidFill>
                  <a:schemeClr val="tx1"/>
                </a:solidFill>
                <a:effectLst/>
                <a:latin typeface="微软雅黑" panose="020B0503020204020204" pitchFamily="34" charset="-122"/>
                <a:ea typeface="微软雅黑" panose="020B0503020204020204" pitchFamily="34" charset="-122"/>
              </a:rPr>
              <a:t>分布</a:t>
            </a:r>
            <a:endParaRPr lang="zh-CN" altLang="en-US" sz="1400" b="0" dirty="0">
              <a:solidFill>
                <a:schemeClr val="tx1"/>
              </a:solidFill>
              <a:effectLst/>
              <a:latin typeface="微软雅黑" panose="020B0503020204020204" pitchFamily="34" charset="-122"/>
              <a:ea typeface="微软雅黑" panose="020B0503020204020204" pitchFamily="34" charset="-122"/>
            </a:endParaRPr>
          </a:p>
        </c:rich>
      </c:tx>
      <c:layout>
        <c:manualLayout>
          <c:xMode val="edge"/>
          <c:yMode val="edge"/>
          <c:x val="0.32262265451659433"/>
          <c:y val="0.83065805960036443"/>
        </c:manualLayout>
      </c:layout>
      <c:overlay val="0"/>
    </c:title>
    <c:autoTitleDeleted val="0"/>
    <c:plotArea>
      <c:layout>
        <c:manualLayout>
          <c:layoutTarget val="inner"/>
          <c:xMode val="edge"/>
          <c:yMode val="edge"/>
          <c:x val="0.28022007216589456"/>
          <c:y val="0.19822180251576987"/>
          <c:w val="0.50157197107295881"/>
          <c:h val="0.63019112907471653"/>
        </c:manualLayout>
      </c:layout>
      <c:pieChart>
        <c:varyColors val="1"/>
        <c:ser>
          <c:idx val="0"/>
          <c:order val="0"/>
          <c:tx>
            <c:strRef>
              <c:f>Sheet1!$B$1</c:f>
              <c:strCache>
                <c:ptCount val="1"/>
                <c:pt idx="0">
                  <c:v>员工岗位分布</c:v>
                </c:pt>
              </c:strCache>
            </c:strRef>
          </c:tx>
          <c:spPr>
            <a:ln>
              <a:noFill/>
            </a:ln>
          </c:spPr>
          <c:dPt>
            <c:idx val="0"/>
            <c:bubble3D val="0"/>
            <c:spPr>
              <a:solidFill>
                <a:schemeClr val="tx2">
                  <a:lumMod val="40000"/>
                  <a:lumOff val="60000"/>
                </a:schemeClr>
              </a:solidFill>
              <a:ln>
                <a:noFill/>
              </a:ln>
            </c:spPr>
          </c:dPt>
          <c:dPt>
            <c:idx val="1"/>
            <c:bubble3D val="0"/>
            <c:spPr>
              <a:solidFill>
                <a:srgbClr val="1F497D"/>
              </a:solidFill>
              <a:ln>
                <a:noFill/>
              </a:ln>
            </c:spPr>
          </c:dPt>
          <c:dPt>
            <c:idx val="2"/>
            <c:bubble3D val="0"/>
            <c:spPr>
              <a:solidFill>
                <a:srgbClr val="0070C0"/>
              </a:solidFill>
              <a:ln>
                <a:noFill/>
              </a:ln>
            </c:spPr>
          </c:dPt>
          <c:dPt>
            <c:idx val="3"/>
            <c:bubble3D val="0"/>
            <c:spPr>
              <a:solidFill>
                <a:schemeClr val="tx2">
                  <a:lumMod val="60000"/>
                  <a:lumOff val="40000"/>
                </a:schemeClr>
              </a:solidFill>
              <a:ln>
                <a:noFill/>
              </a:ln>
            </c:spPr>
          </c:dPt>
          <c:dLbls>
            <c:dLbl>
              <c:idx val="0"/>
              <c:layout>
                <c:manualLayout>
                  <c:x val="-5.4404264117998438E-2"/>
                  <c:y val="2.6071989896385397E-2"/>
                </c:manualLayout>
              </c:layout>
              <c:tx>
                <c:rich>
                  <a:bodyPr/>
                  <a:lstStyle/>
                  <a:p>
                    <a:r>
                      <a:rPr lang="zh-CN" altLang="en-US" b="0" dirty="0"/>
                      <a:t>市场销售
</a:t>
                    </a:r>
                    <a:r>
                      <a:rPr lang="en-US" altLang="zh-CN" b="0" dirty="0" smtClean="0"/>
                      <a:t>4%</a:t>
                    </a:r>
                    <a:endParaRPr lang="zh-CN" altLang="en-US" b="0" dirty="0"/>
                  </a:p>
                </c:rich>
              </c:tx>
              <c:showLegendKey val="0"/>
              <c:showVal val="0"/>
              <c:showCatName val="1"/>
              <c:showSerName val="0"/>
              <c:showPercent val="1"/>
              <c:showBubbleSize val="0"/>
            </c:dLbl>
            <c:dLbl>
              <c:idx val="1"/>
              <c:layout>
                <c:manualLayout>
                  <c:x val="-2.1457795983366907E-2"/>
                  <c:y val="0"/>
                </c:manualLayout>
              </c:layout>
              <c:tx>
                <c:rich>
                  <a:bodyPr/>
                  <a:lstStyle/>
                  <a:p>
                    <a:r>
                      <a:rPr lang="zh-CN" altLang="en-US" dirty="0" smtClean="0"/>
                      <a:t>职能管理</a:t>
                    </a:r>
                    <a:endParaRPr lang="en-US" altLang="zh-CN" dirty="0" smtClean="0"/>
                  </a:p>
                  <a:p>
                    <a:r>
                      <a:rPr lang="en-US" altLang="zh-CN" dirty="0" smtClean="0"/>
                      <a:t>7%</a:t>
                    </a:r>
                    <a:endParaRPr lang="zh-CN" altLang="en-US" dirty="0"/>
                  </a:p>
                </c:rich>
              </c:tx>
              <c:showLegendKey val="0"/>
              <c:showVal val="0"/>
              <c:showCatName val="1"/>
              <c:showSerName val="0"/>
              <c:showPercent val="1"/>
              <c:showBubbleSize val="0"/>
            </c:dLbl>
            <c:dLbl>
              <c:idx val="2"/>
              <c:layout>
                <c:manualLayout>
                  <c:x val="-0.22028892924940707"/>
                  <c:y val="-2.4563242973003E-2"/>
                </c:manualLayout>
              </c:layout>
              <c:tx>
                <c:rich>
                  <a:bodyPr/>
                  <a:lstStyle/>
                  <a:p>
                    <a:pPr>
                      <a:defRPr sz="1150">
                        <a:solidFill>
                          <a:schemeClr val="bg1"/>
                        </a:solidFill>
                        <a:latin typeface="微软雅黑" panose="020B0503020204020204" pitchFamily="34" charset="-122"/>
                        <a:ea typeface="微软雅黑" panose="020B0503020204020204" pitchFamily="34" charset="-122"/>
                      </a:defRPr>
                    </a:pPr>
                    <a:r>
                      <a:rPr lang="zh-CN" altLang="en-US" dirty="0"/>
                      <a:t>客户服务
</a:t>
                    </a:r>
                    <a:r>
                      <a:rPr lang="en-US" altLang="zh-CN" dirty="0" smtClean="0"/>
                      <a:t>26%</a:t>
                    </a:r>
                    <a:endParaRPr lang="zh-CN" altLang="en-US" dirty="0"/>
                  </a:p>
                </c:rich>
              </c:tx>
              <c:numFmt formatCode="General" sourceLinked="0"/>
              <c:spPr/>
              <c:showLegendKey val="0"/>
              <c:showVal val="0"/>
              <c:showCatName val="1"/>
              <c:showSerName val="0"/>
              <c:showPercent val="1"/>
              <c:showBubbleSize val="0"/>
            </c:dLbl>
            <c:dLbl>
              <c:idx val="3"/>
              <c:layout>
                <c:manualLayout>
                  <c:x val="0.22455657100901832"/>
                  <c:y val="-0.10643647619400314"/>
                </c:manualLayout>
              </c:layout>
              <c:tx>
                <c:rich>
                  <a:bodyPr/>
                  <a:lstStyle/>
                  <a:p>
                    <a:pPr>
                      <a:defRPr sz="1150">
                        <a:solidFill>
                          <a:schemeClr val="bg1"/>
                        </a:solidFill>
                        <a:latin typeface="微软雅黑" panose="020B0503020204020204" pitchFamily="34" charset="-122"/>
                        <a:ea typeface="微软雅黑" panose="020B0503020204020204" pitchFamily="34" charset="-122"/>
                      </a:defRPr>
                    </a:pPr>
                    <a:r>
                      <a:rPr lang="zh-CN" altLang="en-US" dirty="0" smtClean="0"/>
                      <a:t>产品</a:t>
                    </a:r>
                    <a:r>
                      <a:rPr lang="zh-CN" altLang="en-US" dirty="0"/>
                      <a:t>技术
</a:t>
                    </a:r>
                    <a:r>
                      <a:rPr lang="en-US" altLang="zh-CN" dirty="0" smtClean="0"/>
                      <a:t>63%</a:t>
                    </a:r>
                    <a:endParaRPr lang="zh-CN" altLang="en-US" dirty="0"/>
                  </a:p>
                </c:rich>
              </c:tx>
              <c:spPr/>
              <c:showLegendKey val="0"/>
              <c:showVal val="0"/>
              <c:showCatName val="1"/>
              <c:showSerName val="0"/>
              <c:showPercent val="1"/>
              <c:showBubbleSize val="0"/>
            </c:dLbl>
            <c:txPr>
              <a:bodyPr/>
              <a:lstStyle/>
              <a:p>
                <a:pPr>
                  <a:defRPr sz="1150">
                    <a:solidFill>
                      <a:schemeClr val="tx1">
                        <a:lumMod val="75000"/>
                        <a:lumOff val="25000"/>
                      </a:schemeClr>
                    </a:solidFill>
                    <a:latin typeface="微软雅黑" panose="020B0503020204020204" pitchFamily="34" charset="-122"/>
                    <a:ea typeface="微软雅黑" panose="020B0503020204020204" pitchFamily="34" charset="-122"/>
                  </a:defRPr>
                </a:pPr>
                <a:endParaRPr lang="zh-CN"/>
              </a:p>
            </c:txPr>
            <c:showLegendKey val="0"/>
            <c:showVal val="0"/>
            <c:showCatName val="1"/>
            <c:showSerName val="0"/>
            <c:showPercent val="1"/>
            <c:showBubbleSize val="0"/>
            <c:showLeaderLines val="1"/>
          </c:dLbls>
          <c:cat>
            <c:strRef>
              <c:f>Sheet1!$A$2:$A$5</c:f>
              <c:strCache>
                <c:ptCount val="4"/>
                <c:pt idx="0">
                  <c:v>市场销售</c:v>
                </c:pt>
                <c:pt idx="1">
                  <c:v>职能管理</c:v>
                </c:pt>
                <c:pt idx="2">
                  <c:v>客户服务</c:v>
                </c:pt>
                <c:pt idx="3">
                  <c:v>产品技术</c:v>
                </c:pt>
              </c:strCache>
            </c:strRef>
          </c:cat>
          <c:val>
            <c:numRef>
              <c:f>Sheet1!$B$2:$B$5</c:f>
              <c:numCache>
                <c:formatCode>General</c:formatCode>
                <c:ptCount val="4"/>
                <c:pt idx="0">
                  <c:v>225</c:v>
                </c:pt>
                <c:pt idx="1">
                  <c:v>436</c:v>
                </c:pt>
                <c:pt idx="2">
                  <c:v>1167</c:v>
                </c:pt>
                <c:pt idx="3">
                  <c:v>2579</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600" b="0">
                <a:latin typeface="微软雅黑" panose="020B0503020204020204" pitchFamily="34" charset="-122"/>
                <a:ea typeface="微软雅黑" panose="020B0503020204020204" pitchFamily="34" charset="-122"/>
              </a:defRPr>
            </a:pPr>
            <a:r>
              <a:rPr lang="zh-CN" altLang="en-US" sz="1400" b="0" dirty="0">
                <a:latin typeface="微软雅黑" panose="020B0503020204020204" pitchFamily="34" charset="-122"/>
                <a:ea typeface="微软雅黑" panose="020B0503020204020204" pitchFamily="34" charset="-122"/>
              </a:rPr>
              <a:t>员工教育程度占比</a:t>
            </a:r>
          </a:p>
        </c:rich>
      </c:tx>
      <c:layout>
        <c:manualLayout>
          <c:xMode val="edge"/>
          <c:yMode val="edge"/>
          <c:x val="0.24070587424349932"/>
          <c:y val="0.83523480507133807"/>
        </c:manualLayout>
      </c:layout>
      <c:overlay val="0"/>
    </c:title>
    <c:autoTitleDeleted val="0"/>
    <c:plotArea>
      <c:layout>
        <c:manualLayout>
          <c:layoutTarget val="inner"/>
          <c:xMode val="edge"/>
          <c:yMode val="edge"/>
          <c:x val="0.28195599039720226"/>
          <c:y val="0.23474336184868347"/>
          <c:w val="0.45909270950570708"/>
          <c:h val="0.60337898963607217"/>
        </c:manualLayout>
      </c:layout>
      <c:pieChart>
        <c:varyColors val="1"/>
        <c:ser>
          <c:idx val="0"/>
          <c:order val="0"/>
          <c:dPt>
            <c:idx val="1"/>
            <c:bubble3D val="0"/>
            <c:spPr>
              <a:solidFill>
                <a:srgbClr val="1F497D"/>
              </a:solidFill>
            </c:spPr>
          </c:dPt>
          <c:dPt>
            <c:idx val="2"/>
            <c:bubble3D val="0"/>
            <c:spPr>
              <a:solidFill>
                <a:schemeClr val="tx2">
                  <a:lumMod val="60000"/>
                  <a:lumOff val="40000"/>
                </a:schemeClr>
              </a:solidFill>
            </c:spPr>
          </c:dPt>
          <c:dPt>
            <c:idx val="3"/>
            <c:bubble3D val="0"/>
            <c:spPr>
              <a:solidFill>
                <a:srgbClr val="0070C0"/>
              </a:solidFill>
            </c:spPr>
          </c:dPt>
          <c:dLbls>
            <c:dLbl>
              <c:idx val="1"/>
              <c:layout/>
              <c:tx>
                <c:rich>
                  <a:bodyPr/>
                  <a:lstStyle/>
                  <a:p>
                    <a:pPr>
                      <a:defRPr sz="1150">
                        <a:solidFill>
                          <a:schemeClr val="tx1">
                            <a:lumMod val="65000"/>
                            <a:lumOff val="35000"/>
                          </a:schemeClr>
                        </a:solidFill>
                        <a:latin typeface="微软雅黑" panose="020B0503020204020204" pitchFamily="34" charset="-122"/>
                        <a:ea typeface="微软雅黑" panose="020B0503020204020204" pitchFamily="34" charset="-122"/>
                      </a:defRPr>
                    </a:pPr>
                    <a:r>
                      <a:rPr lang="zh-CN" altLang="en-US" dirty="0" smtClean="0">
                        <a:solidFill>
                          <a:schemeClr val="tx1">
                            <a:lumMod val="65000"/>
                            <a:lumOff val="35000"/>
                          </a:schemeClr>
                        </a:solidFill>
                      </a:rPr>
                      <a:t>硕士及以上</a:t>
                    </a:r>
                    <a:r>
                      <a:rPr lang="en-US" altLang="zh-CN" dirty="0" smtClean="0">
                        <a:solidFill>
                          <a:schemeClr val="tx1">
                            <a:lumMod val="65000"/>
                            <a:lumOff val="35000"/>
                          </a:schemeClr>
                        </a:solidFill>
                      </a:rPr>
                      <a:t>7%</a:t>
                    </a:r>
                    <a:endParaRPr lang="en-US" altLang="zh-CN" dirty="0">
                      <a:solidFill>
                        <a:schemeClr val="tx1">
                          <a:lumMod val="65000"/>
                          <a:lumOff val="35000"/>
                        </a:schemeClr>
                      </a:solidFill>
                    </a:endParaRPr>
                  </a:p>
                </c:rich>
              </c:tx>
              <c:spPr/>
              <c:showLegendKey val="0"/>
              <c:showVal val="0"/>
              <c:showCatName val="1"/>
              <c:showSerName val="0"/>
              <c:showPercent val="1"/>
              <c:showBubbleSize val="0"/>
            </c:dLbl>
            <c:dLbl>
              <c:idx val="2"/>
              <c:layout>
                <c:manualLayout>
                  <c:x val="-6.5541328741250973E-2"/>
                  <c:y val="-0.20414548533646412"/>
                </c:manualLayout>
              </c:layout>
              <c:tx>
                <c:rich>
                  <a:bodyPr/>
                  <a:lstStyle/>
                  <a:p>
                    <a:pPr>
                      <a:defRPr sz="1150">
                        <a:solidFill>
                          <a:schemeClr val="bg1"/>
                        </a:solidFill>
                        <a:latin typeface="微软雅黑" panose="020B0503020204020204" pitchFamily="34" charset="-122"/>
                        <a:ea typeface="微软雅黑" panose="020B0503020204020204" pitchFamily="34" charset="-122"/>
                      </a:defRPr>
                    </a:pPr>
                    <a:r>
                      <a:rPr lang="zh-CN" altLang="en-US" dirty="0"/>
                      <a:t>本科
</a:t>
                    </a:r>
                    <a:r>
                      <a:rPr lang="en-US" altLang="zh-CN" dirty="0" smtClean="0"/>
                      <a:t>83%</a:t>
                    </a:r>
                    <a:endParaRPr lang="zh-CN" altLang="en-US" dirty="0"/>
                  </a:p>
                </c:rich>
              </c:tx>
              <c:spPr/>
              <c:showLegendKey val="0"/>
              <c:showVal val="0"/>
              <c:showCatName val="1"/>
              <c:showSerName val="0"/>
              <c:showPercent val="1"/>
              <c:showBubbleSize val="0"/>
            </c:dLbl>
            <c:dLbl>
              <c:idx val="3"/>
              <c:layout>
                <c:manualLayout>
                  <c:x val="2.8428403601119333E-2"/>
                  <c:y val="-2.0971413984484766E-2"/>
                </c:manualLayout>
              </c:layout>
              <c:tx>
                <c:rich>
                  <a:bodyPr/>
                  <a:lstStyle/>
                  <a:p>
                    <a:pPr>
                      <a:defRPr sz="1150">
                        <a:solidFill>
                          <a:schemeClr val="tx1">
                            <a:lumMod val="65000"/>
                            <a:lumOff val="35000"/>
                          </a:schemeClr>
                        </a:solidFill>
                        <a:latin typeface="微软雅黑" panose="020B0503020204020204" pitchFamily="34" charset="-122"/>
                        <a:ea typeface="微软雅黑" panose="020B0503020204020204" pitchFamily="34" charset="-122"/>
                      </a:defRPr>
                    </a:pPr>
                    <a:r>
                      <a:rPr lang="zh-CN" altLang="en-US" dirty="0"/>
                      <a:t>大专
</a:t>
                    </a:r>
                    <a:r>
                      <a:rPr lang="en-US" altLang="zh-CN" dirty="0" smtClean="0"/>
                      <a:t>10%</a:t>
                    </a:r>
                    <a:endParaRPr lang="zh-CN" altLang="en-US" dirty="0"/>
                  </a:p>
                </c:rich>
              </c:tx>
              <c:spPr/>
              <c:showLegendKey val="0"/>
              <c:showVal val="0"/>
              <c:showCatName val="1"/>
              <c:showSerName val="0"/>
              <c:showPercent val="1"/>
              <c:showBubbleSize val="0"/>
            </c:dLbl>
            <c:dLbl>
              <c:idx val="4"/>
              <c:spPr/>
              <c:txPr>
                <a:bodyPr/>
                <a:lstStyle/>
                <a:p>
                  <a:pPr>
                    <a:defRPr sz="1150">
                      <a:solidFill>
                        <a:schemeClr val="tx1">
                          <a:lumMod val="65000"/>
                          <a:lumOff val="35000"/>
                        </a:schemeClr>
                      </a:solidFill>
                      <a:latin typeface="微软雅黑" panose="020B0503020204020204" pitchFamily="34" charset="-122"/>
                      <a:ea typeface="微软雅黑" panose="020B0503020204020204" pitchFamily="34" charset="-122"/>
                    </a:defRPr>
                  </a:pPr>
                  <a:endParaRPr lang="zh-CN"/>
                </a:p>
              </c:txPr>
              <c:showLegendKey val="0"/>
              <c:showVal val="0"/>
              <c:showCatName val="1"/>
              <c:showSerName val="0"/>
              <c:showPercent val="1"/>
              <c:showBubbleSize val="0"/>
            </c:dLbl>
            <c:txPr>
              <a:bodyPr/>
              <a:lstStyle/>
              <a:p>
                <a:pPr>
                  <a:defRPr sz="1150">
                    <a:latin typeface="微软雅黑" panose="020B0503020204020204" pitchFamily="34" charset="-122"/>
                    <a:ea typeface="微软雅黑" panose="020B0503020204020204" pitchFamily="34" charset="-122"/>
                  </a:defRPr>
                </a:pPr>
                <a:endParaRPr lang="zh-CN"/>
              </a:p>
            </c:txPr>
            <c:showLegendKey val="0"/>
            <c:showVal val="0"/>
            <c:showCatName val="1"/>
            <c:showSerName val="0"/>
            <c:showPercent val="1"/>
            <c:showBubbleSize val="0"/>
            <c:showLeaderLines val="1"/>
          </c:dLbls>
          <c:cat>
            <c:strRef>
              <c:f>Sheet6!$A$19:$A$22</c:f>
              <c:strCache>
                <c:ptCount val="4"/>
                <c:pt idx="0">
                  <c:v>教育程度类别</c:v>
                </c:pt>
                <c:pt idx="1">
                  <c:v>硕士及以上</c:v>
                </c:pt>
                <c:pt idx="2">
                  <c:v>本科</c:v>
                </c:pt>
                <c:pt idx="3">
                  <c:v>大专</c:v>
                </c:pt>
              </c:strCache>
            </c:strRef>
          </c:cat>
          <c:val>
            <c:numRef>
              <c:f>Sheet6!$B$19:$B$22</c:f>
              <c:numCache>
                <c:formatCode>General</c:formatCode>
                <c:ptCount val="4"/>
                <c:pt idx="1">
                  <c:v>5.7408668028137051E-2</c:v>
                </c:pt>
                <c:pt idx="2">
                  <c:v>0.82005899705014751</c:v>
                </c:pt>
                <c:pt idx="3">
                  <c:v>0.1213977762650329</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percentStacked"/>
        <c:varyColors val="0"/>
        <c:ser>
          <c:idx val="0"/>
          <c:order val="0"/>
          <c:spPr>
            <a:solidFill>
              <a:srgbClr val="1995E1"/>
            </a:solidFill>
          </c:spPr>
          <c:invertIfNegative val="0"/>
          <c:cat>
            <c:strRef>
              <c:f>Sheet6!$A$10:$A$15</c:f>
              <c:strCache>
                <c:ptCount val="6"/>
                <c:pt idx="0">
                  <c:v>证券</c:v>
                </c:pt>
                <c:pt idx="1">
                  <c:v>基金</c:v>
                </c:pt>
                <c:pt idx="2">
                  <c:v>保险</c:v>
                </c:pt>
                <c:pt idx="3">
                  <c:v>银行</c:v>
                </c:pt>
                <c:pt idx="4">
                  <c:v>信托</c:v>
                </c:pt>
                <c:pt idx="5">
                  <c:v>期货</c:v>
                </c:pt>
              </c:strCache>
            </c:strRef>
          </c:cat>
          <c:val>
            <c:numRef>
              <c:f>Sheet6!$B$10:$B$15</c:f>
              <c:numCache>
                <c:formatCode>General</c:formatCode>
                <c:ptCount val="6"/>
                <c:pt idx="0">
                  <c:v>0.43</c:v>
                </c:pt>
                <c:pt idx="1">
                  <c:v>0.89</c:v>
                </c:pt>
                <c:pt idx="2">
                  <c:v>0.85</c:v>
                </c:pt>
                <c:pt idx="3">
                  <c:v>0.72</c:v>
                </c:pt>
                <c:pt idx="4">
                  <c:v>0.83</c:v>
                </c:pt>
                <c:pt idx="5">
                  <c:v>0.35</c:v>
                </c:pt>
              </c:numCache>
            </c:numRef>
          </c:val>
        </c:ser>
        <c:ser>
          <c:idx val="1"/>
          <c:order val="1"/>
          <c:spPr>
            <a:solidFill>
              <a:schemeClr val="tx2">
                <a:lumMod val="40000"/>
                <a:lumOff val="60000"/>
              </a:schemeClr>
            </a:solidFill>
          </c:spPr>
          <c:invertIfNegative val="0"/>
          <c:cat>
            <c:strRef>
              <c:f>Sheet6!$A$10:$A$15</c:f>
              <c:strCache>
                <c:ptCount val="6"/>
                <c:pt idx="0">
                  <c:v>证券</c:v>
                </c:pt>
                <c:pt idx="1">
                  <c:v>基金</c:v>
                </c:pt>
                <c:pt idx="2">
                  <c:v>保险</c:v>
                </c:pt>
                <c:pt idx="3">
                  <c:v>银行</c:v>
                </c:pt>
                <c:pt idx="4">
                  <c:v>信托</c:v>
                </c:pt>
                <c:pt idx="5">
                  <c:v>期货</c:v>
                </c:pt>
              </c:strCache>
            </c:strRef>
          </c:cat>
          <c:val>
            <c:numRef>
              <c:f>Sheet6!$C$10:$C$15</c:f>
              <c:numCache>
                <c:formatCode>General</c:formatCode>
                <c:ptCount val="6"/>
                <c:pt idx="0">
                  <c:v>0.56999999999999995</c:v>
                </c:pt>
                <c:pt idx="1">
                  <c:v>0.11</c:v>
                </c:pt>
                <c:pt idx="2">
                  <c:v>0.15</c:v>
                </c:pt>
                <c:pt idx="3">
                  <c:v>0.28000000000000003</c:v>
                </c:pt>
                <c:pt idx="4">
                  <c:v>0.17</c:v>
                </c:pt>
                <c:pt idx="5">
                  <c:v>0.65</c:v>
                </c:pt>
              </c:numCache>
            </c:numRef>
          </c:val>
        </c:ser>
        <c:dLbls>
          <c:showLegendKey val="0"/>
          <c:showVal val="0"/>
          <c:showCatName val="0"/>
          <c:showSerName val="0"/>
          <c:showPercent val="0"/>
          <c:showBubbleSize val="0"/>
        </c:dLbls>
        <c:gapWidth val="150"/>
        <c:overlap val="100"/>
        <c:axId val="99091456"/>
        <c:axId val="99446720"/>
      </c:barChart>
      <c:catAx>
        <c:axId val="99091456"/>
        <c:scaling>
          <c:orientation val="minMax"/>
        </c:scaling>
        <c:delete val="0"/>
        <c:axPos val="b"/>
        <c:majorTickMark val="out"/>
        <c:minorTickMark val="none"/>
        <c:tickLblPos val="nextTo"/>
        <c:txPr>
          <a:bodyPr/>
          <a:lstStyle/>
          <a:p>
            <a:pPr>
              <a:defRPr sz="1400">
                <a:latin typeface="微软雅黑" panose="020B0503020204020204" pitchFamily="34" charset="-122"/>
                <a:ea typeface="微软雅黑" panose="020B0503020204020204" pitchFamily="34" charset="-122"/>
              </a:defRPr>
            </a:pPr>
            <a:endParaRPr lang="zh-CN"/>
          </a:p>
        </c:txPr>
        <c:crossAx val="99446720"/>
        <c:crosses val="autoZero"/>
        <c:auto val="1"/>
        <c:lblAlgn val="ctr"/>
        <c:lblOffset val="100"/>
        <c:noMultiLvlLbl val="0"/>
      </c:catAx>
      <c:valAx>
        <c:axId val="99446720"/>
        <c:scaling>
          <c:orientation val="minMax"/>
        </c:scaling>
        <c:delete val="0"/>
        <c:axPos val="l"/>
        <c:numFmt formatCode="0%" sourceLinked="1"/>
        <c:majorTickMark val="out"/>
        <c:minorTickMark val="none"/>
        <c:tickLblPos val="nextTo"/>
        <c:txPr>
          <a:bodyPr/>
          <a:lstStyle/>
          <a:p>
            <a:pPr>
              <a:defRPr sz="1100">
                <a:latin typeface="微软雅黑" panose="020B0503020204020204" pitchFamily="34" charset="-122"/>
                <a:ea typeface="微软雅黑" panose="020B0503020204020204" pitchFamily="34" charset="-122"/>
              </a:defRPr>
            </a:pPr>
            <a:endParaRPr lang="zh-CN"/>
          </a:p>
        </c:txPr>
        <c:crossAx val="99091456"/>
        <c:crosses val="autoZero"/>
        <c:crossBetween val="between"/>
      </c:valAx>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0.82096</cdr:x>
      <cdr:y>0</cdr:y>
    </cdr:from>
    <cdr:to>
      <cdr:x>0.99679</cdr:x>
      <cdr:y>0.06302</cdr:y>
    </cdr:to>
    <cdr:sp macro="" textlink="">
      <cdr:nvSpPr>
        <cdr:cNvPr id="2" name="TextBox 1"/>
        <cdr:cNvSpPr txBox="1"/>
      </cdr:nvSpPr>
      <cdr:spPr>
        <a:xfrm xmlns:a="http://schemas.openxmlformats.org/drawingml/2006/main">
          <a:off x="6380868" y="0"/>
          <a:ext cx="1366544" cy="25553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zh-CN" altLang="en-US" sz="1200" dirty="0" smtClean="0">
              <a:latin typeface="微软雅黑" panose="020B0503020204020204" pitchFamily="34" charset="-122"/>
              <a:ea typeface="微软雅黑" panose="020B0503020204020204" pitchFamily="34" charset="-122"/>
            </a:rPr>
            <a:t>（单位：万元）</a:t>
          </a:r>
          <a:endParaRPr lang="zh-CN" altLang="en-US" sz="1200" dirty="0">
            <a:latin typeface="微软雅黑" panose="020B0503020204020204" pitchFamily="34" charset="-122"/>
            <a:ea typeface="微软雅黑" panose="020B0503020204020204" pitchFamily="34" charset="-122"/>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982B93-D878-4220-82A0-3D8A37C64810}" type="datetimeFigureOut">
              <a:rPr lang="zh-CN" altLang="en-US" smtClean="0"/>
              <a:t>2017/8/14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94396F-7CC6-42E5-83BE-72592AAF95CF}" type="slidenum">
              <a:rPr lang="zh-CN" altLang="en-US" smtClean="0"/>
              <a:t>‹#›</a:t>
            </a:fld>
            <a:endParaRPr lang="zh-CN" altLang="en-US"/>
          </a:p>
        </p:txBody>
      </p:sp>
    </p:spTree>
    <p:extLst>
      <p:ext uri="{BB962C8B-B14F-4D97-AF65-F5344CB8AC3E}">
        <p14:creationId xmlns:p14="http://schemas.microsoft.com/office/powerpoint/2010/main" val="1796245283"/>
      </p:ext>
    </p:extLst>
  </p:cSld>
  <p:clrMap bg1="lt1" tx1="dk1" bg2="lt2" tx2="dk2" accent1="accent1" accent2="accent2" accent3="accent3" accent4="accent4" accent5="accent5" accent6="accent6" hlink="hlink" folHlink="folHlink"/>
  <p:notesStyle>
    <a:lvl1pPr marL="0" algn="l" defTabSz="685520" rtl="0" eaLnBrk="1" latinLnBrk="0" hangingPunct="1">
      <a:defRPr sz="900" kern="1200">
        <a:solidFill>
          <a:schemeClr val="tx1"/>
        </a:solidFill>
        <a:latin typeface="+mn-lt"/>
        <a:ea typeface="+mn-ea"/>
        <a:cs typeface="+mn-cs"/>
      </a:defRPr>
    </a:lvl1pPr>
    <a:lvl2pPr marL="342761" algn="l" defTabSz="685520" rtl="0" eaLnBrk="1" latinLnBrk="0" hangingPunct="1">
      <a:defRPr sz="900" kern="1200">
        <a:solidFill>
          <a:schemeClr val="tx1"/>
        </a:solidFill>
        <a:latin typeface="+mn-lt"/>
        <a:ea typeface="+mn-ea"/>
        <a:cs typeface="+mn-cs"/>
      </a:defRPr>
    </a:lvl2pPr>
    <a:lvl3pPr marL="685520" algn="l" defTabSz="685520" rtl="0" eaLnBrk="1" latinLnBrk="0" hangingPunct="1">
      <a:defRPr sz="900" kern="1200">
        <a:solidFill>
          <a:schemeClr val="tx1"/>
        </a:solidFill>
        <a:latin typeface="+mn-lt"/>
        <a:ea typeface="+mn-ea"/>
        <a:cs typeface="+mn-cs"/>
      </a:defRPr>
    </a:lvl3pPr>
    <a:lvl4pPr marL="1028280" algn="l" defTabSz="685520" rtl="0" eaLnBrk="1" latinLnBrk="0" hangingPunct="1">
      <a:defRPr sz="900" kern="1200">
        <a:solidFill>
          <a:schemeClr val="tx1"/>
        </a:solidFill>
        <a:latin typeface="+mn-lt"/>
        <a:ea typeface="+mn-ea"/>
        <a:cs typeface="+mn-cs"/>
      </a:defRPr>
    </a:lvl4pPr>
    <a:lvl5pPr marL="1371040" algn="l" defTabSz="685520" rtl="0" eaLnBrk="1" latinLnBrk="0" hangingPunct="1">
      <a:defRPr sz="900" kern="1200">
        <a:solidFill>
          <a:schemeClr val="tx1"/>
        </a:solidFill>
        <a:latin typeface="+mn-lt"/>
        <a:ea typeface="+mn-ea"/>
        <a:cs typeface="+mn-cs"/>
      </a:defRPr>
    </a:lvl5pPr>
    <a:lvl6pPr marL="1713800" algn="l" defTabSz="685520" rtl="0" eaLnBrk="1" latinLnBrk="0" hangingPunct="1">
      <a:defRPr sz="900" kern="1200">
        <a:solidFill>
          <a:schemeClr val="tx1"/>
        </a:solidFill>
        <a:latin typeface="+mn-lt"/>
        <a:ea typeface="+mn-ea"/>
        <a:cs typeface="+mn-cs"/>
      </a:defRPr>
    </a:lvl6pPr>
    <a:lvl7pPr marL="2056560" algn="l" defTabSz="685520" rtl="0" eaLnBrk="1" latinLnBrk="0" hangingPunct="1">
      <a:defRPr sz="900" kern="1200">
        <a:solidFill>
          <a:schemeClr val="tx1"/>
        </a:solidFill>
        <a:latin typeface="+mn-lt"/>
        <a:ea typeface="+mn-ea"/>
        <a:cs typeface="+mn-cs"/>
      </a:defRPr>
    </a:lvl7pPr>
    <a:lvl8pPr marL="2399320" algn="l" defTabSz="685520" rtl="0" eaLnBrk="1" latinLnBrk="0" hangingPunct="1">
      <a:defRPr sz="900" kern="1200">
        <a:solidFill>
          <a:schemeClr val="tx1"/>
        </a:solidFill>
        <a:latin typeface="+mn-lt"/>
        <a:ea typeface="+mn-ea"/>
        <a:cs typeface="+mn-cs"/>
      </a:defRPr>
    </a:lvl8pPr>
    <a:lvl9pPr marL="2742079" algn="l" defTabSz="68552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61" indent="0" algn="ctr">
              <a:buNone/>
              <a:defRPr sz="1500"/>
            </a:lvl2pPr>
            <a:lvl3pPr marL="685520" indent="0" algn="ctr">
              <a:buNone/>
              <a:defRPr sz="1300"/>
            </a:lvl3pPr>
            <a:lvl4pPr marL="1028280" indent="0" algn="ctr">
              <a:buNone/>
              <a:defRPr sz="1200"/>
            </a:lvl4pPr>
            <a:lvl5pPr marL="1371040" indent="0" algn="ctr">
              <a:buNone/>
              <a:defRPr sz="1200"/>
            </a:lvl5pPr>
            <a:lvl6pPr marL="1713800" indent="0" algn="ctr">
              <a:buNone/>
              <a:defRPr sz="1200"/>
            </a:lvl6pPr>
            <a:lvl7pPr marL="2056560" indent="0" algn="ctr">
              <a:buNone/>
              <a:defRPr sz="1200"/>
            </a:lvl7pPr>
            <a:lvl8pPr marL="2399320" indent="0" algn="ctr">
              <a:buNone/>
              <a:defRPr sz="1200"/>
            </a:lvl8pPr>
            <a:lvl9pPr marL="2742079"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2C3DB7C-2D6B-4C00-98DC-0DA6EC76AE3B}" type="datetimeFigureOut">
              <a:rPr lang="zh-CN" altLang="en-US" smtClean="0"/>
              <a:t>2017/8/14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06651A3-21E8-4EF8-877E-30E54495478B}" type="slidenum">
              <a:rPr lang="zh-CN" altLang="en-US" smtClean="0"/>
              <a:t>‹#›</a:t>
            </a:fld>
            <a:endParaRPr lang="zh-CN" altLang="en-US"/>
          </a:p>
        </p:txBody>
      </p:sp>
    </p:spTree>
    <p:extLst>
      <p:ext uri="{BB962C8B-B14F-4D97-AF65-F5344CB8AC3E}">
        <p14:creationId xmlns:p14="http://schemas.microsoft.com/office/powerpoint/2010/main" val="735254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2C3DB7C-2D6B-4C00-98DC-0DA6EC76AE3B}" type="datetimeFigureOut">
              <a:rPr lang="zh-CN" altLang="en-US" smtClean="0"/>
              <a:t>2017/8/14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06651A3-21E8-4EF8-877E-30E54495478B}" type="slidenum">
              <a:rPr lang="zh-CN" altLang="en-US" smtClean="0"/>
              <a:t>‹#›</a:t>
            </a:fld>
            <a:endParaRPr lang="zh-CN" altLang="en-US"/>
          </a:p>
        </p:txBody>
      </p:sp>
    </p:spTree>
    <p:extLst>
      <p:ext uri="{BB962C8B-B14F-4D97-AF65-F5344CB8AC3E}">
        <p14:creationId xmlns:p14="http://schemas.microsoft.com/office/powerpoint/2010/main" val="577214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273846"/>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3" y="273846"/>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2C3DB7C-2D6B-4C00-98DC-0DA6EC76AE3B}" type="datetimeFigureOut">
              <a:rPr lang="zh-CN" altLang="en-US" smtClean="0"/>
              <a:t>2017/8/14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06651A3-21E8-4EF8-877E-30E54495478B}" type="slidenum">
              <a:rPr lang="zh-CN" altLang="en-US" smtClean="0"/>
              <a:t>‹#›</a:t>
            </a:fld>
            <a:endParaRPr lang="zh-CN" altLang="en-US"/>
          </a:p>
        </p:txBody>
      </p:sp>
    </p:spTree>
    <p:extLst>
      <p:ext uri="{BB962C8B-B14F-4D97-AF65-F5344CB8AC3E}">
        <p14:creationId xmlns:p14="http://schemas.microsoft.com/office/powerpoint/2010/main" val="3585276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865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1657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0877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3"/>
            <a:ext cx="7772400" cy="1102519"/>
          </a:xfrm>
        </p:spPr>
        <p:txBody>
          <a:bodyPr/>
          <a:lstStyle/>
          <a:p>
            <a:r>
              <a:rPr kumimoji="1"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02" indent="0" algn="ctr">
              <a:buNone/>
              <a:defRPr>
                <a:solidFill>
                  <a:schemeClr val="tx1">
                    <a:tint val="75000"/>
                  </a:schemeClr>
                </a:solidFill>
              </a:defRPr>
            </a:lvl2pPr>
            <a:lvl3pPr marL="914005" indent="0" algn="ctr">
              <a:buNone/>
              <a:defRPr>
                <a:solidFill>
                  <a:schemeClr val="tx1">
                    <a:tint val="75000"/>
                  </a:schemeClr>
                </a:solidFill>
              </a:defRPr>
            </a:lvl3pPr>
            <a:lvl4pPr marL="1371006" indent="0" algn="ctr">
              <a:buNone/>
              <a:defRPr>
                <a:solidFill>
                  <a:schemeClr val="tx1">
                    <a:tint val="75000"/>
                  </a:schemeClr>
                </a:solidFill>
              </a:defRPr>
            </a:lvl4pPr>
            <a:lvl5pPr marL="1828008" indent="0" algn="ctr">
              <a:buNone/>
              <a:defRPr>
                <a:solidFill>
                  <a:schemeClr val="tx1">
                    <a:tint val="75000"/>
                  </a:schemeClr>
                </a:solidFill>
              </a:defRPr>
            </a:lvl5pPr>
            <a:lvl6pPr marL="2285010" indent="0" algn="ctr">
              <a:buNone/>
              <a:defRPr>
                <a:solidFill>
                  <a:schemeClr val="tx1">
                    <a:tint val="75000"/>
                  </a:schemeClr>
                </a:solidFill>
              </a:defRPr>
            </a:lvl6pPr>
            <a:lvl7pPr marL="2742011" indent="0" algn="ctr">
              <a:buNone/>
              <a:defRPr>
                <a:solidFill>
                  <a:schemeClr val="tx1">
                    <a:tint val="75000"/>
                  </a:schemeClr>
                </a:solidFill>
              </a:defRPr>
            </a:lvl7pPr>
            <a:lvl8pPr marL="3199013" indent="0" algn="ctr">
              <a:buNone/>
              <a:defRPr>
                <a:solidFill>
                  <a:schemeClr val="tx1">
                    <a:tint val="75000"/>
                  </a:schemeClr>
                </a:solidFill>
              </a:defRPr>
            </a:lvl8pPr>
            <a:lvl9pPr marL="3656015" indent="0" algn="ctr">
              <a:buNone/>
              <a:defRPr>
                <a:solidFill>
                  <a:schemeClr val="tx1">
                    <a:tint val="75000"/>
                  </a:schemeClr>
                </a:solidFill>
              </a:defRPr>
            </a:lvl9pPr>
          </a:lstStyle>
          <a:p>
            <a:r>
              <a:rPr kumimoji="1" lang="zh-CN" altLang="en-US"/>
              <a:t>单击以编辑母版副标题样式</a:t>
            </a:r>
          </a:p>
        </p:txBody>
      </p:sp>
      <p:sp>
        <p:nvSpPr>
          <p:cNvPr id="4" name="日期占位符 3"/>
          <p:cNvSpPr>
            <a:spLocks noGrp="1"/>
          </p:cNvSpPr>
          <p:nvPr>
            <p:ph type="dt" sz="half" idx="10"/>
          </p:nvPr>
        </p:nvSpPr>
        <p:spPr/>
        <p:txBody>
          <a:bodyPr/>
          <a:lstStyle/>
          <a:p>
            <a:fld id="{403991EF-8529-D44C-B83E-99CC19731065}" type="datetimeFigureOut">
              <a:rPr kumimoji="1" lang="zh-CN" altLang="en-US" smtClean="0">
                <a:solidFill>
                  <a:prstClr val="black">
                    <a:tint val="75000"/>
                  </a:prstClr>
                </a:solidFill>
                <a:latin typeface="Century Gothic"/>
                <a:ea typeface="微软雅黑"/>
              </a:rPr>
              <a:pPr/>
              <a:t>2017/8/14</a:t>
            </a:fld>
            <a:endParaRPr kumimoji="1" lang="zh-CN" altLang="en-US">
              <a:solidFill>
                <a:prstClr val="black">
                  <a:tint val="75000"/>
                </a:prstClr>
              </a:solidFill>
              <a:latin typeface="Century Gothic"/>
              <a:ea typeface="微软雅黑"/>
            </a:endParaRPr>
          </a:p>
        </p:txBody>
      </p:sp>
      <p:sp>
        <p:nvSpPr>
          <p:cNvPr id="5" name="页脚占位符 4"/>
          <p:cNvSpPr>
            <a:spLocks noGrp="1"/>
          </p:cNvSpPr>
          <p:nvPr>
            <p:ph type="ftr" sz="quarter" idx="11"/>
          </p:nvPr>
        </p:nvSpPr>
        <p:spPr/>
        <p:txBody>
          <a:bodyPr/>
          <a:lstStyle/>
          <a:p>
            <a:endParaRPr kumimoji="1" lang="zh-CN" altLang="en-US">
              <a:solidFill>
                <a:prstClr val="black">
                  <a:tint val="75000"/>
                </a:prstClr>
              </a:solidFill>
              <a:latin typeface="Century Gothic"/>
              <a:ea typeface="微软雅黑"/>
            </a:endParaRPr>
          </a:p>
        </p:txBody>
      </p:sp>
      <p:sp>
        <p:nvSpPr>
          <p:cNvPr id="6" name="幻灯片编号占位符 5"/>
          <p:cNvSpPr>
            <a:spLocks noGrp="1"/>
          </p:cNvSpPr>
          <p:nvPr>
            <p:ph type="sldNum" sz="quarter" idx="12"/>
          </p:nvPr>
        </p:nvSpPr>
        <p:spPr/>
        <p:txBody>
          <a:bodyPr/>
          <a:lstStyle/>
          <a:p>
            <a:fld id="{1EBCCA98-5836-6F4B-9A1A-CDA2FA233A74}" type="slidenum">
              <a:rPr kumimoji="1" lang="zh-CN" altLang="en-US" smtClean="0">
                <a:solidFill>
                  <a:prstClr val="black">
                    <a:tint val="75000"/>
                  </a:prstClr>
                </a:solidFill>
                <a:latin typeface="Century Gothic"/>
                <a:ea typeface="微软雅黑"/>
              </a:rPr>
              <a:pPr/>
              <a:t>‹#›</a:t>
            </a:fld>
            <a:endParaRPr kumimoji="1" lang="zh-CN" altLang="en-US">
              <a:solidFill>
                <a:prstClr val="black">
                  <a:tint val="75000"/>
                </a:prstClr>
              </a:solidFill>
              <a:latin typeface="Century Gothic"/>
              <a:ea typeface="微软雅黑"/>
            </a:endParaRPr>
          </a:p>
        </p:txBody>
      </p:sp>
    </p:spTree>
    <p:extLst>
      <p:ext uri="{BB962C8B-B14F-4D97-AF65-F5344CB8AC3E}">
        <p14:creationId xmlns:p14="http://schemas.microsoft.com/office/powerpoint/2010/main" val="2913000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编辑母版文本样式</a:t>
            </a:r>
          </a:p>
          <a:p>
            <a:pPr lvl="1"/>
            <a:r>
              <a:rPr kumimoji="1" lang="zh-CN" altLang="en-US"/>
              <a:t>第二级</a:t>
            </a:r>
          </a:p>
          <a:p>
            <a:pPr lvl="2"/>
            <a:r>
              <a:rPr kumimoji="1" lang="zh-CN" altLang="en-US"/>
              <a:t>第三级</a:t>
            </a:r>
          </a:p>
          <a:p>
            <a:pPr lvl="3"/>
            <a:r>
              <a:rPr kumimoji="1" lang="zh-CN" altLang="en-US"/>
              <a:t>第四级</a:t>
            </a:r>
          </a:p>
          <a:p>
            <a:pPr lvl="4"/>
            <a:r>
              <a:rPr kumimoji="1" lang="zh-CN" altLang="en-US"/>
              <a:t>第五级</a:t>
            </a:r>
          </a:p>
        </p:txBody>
      </p:sp>
      <p:sp>
        <p:nvSpPr>
          <p:cNvPr id="4" name="日期占位符 3"/>
          <p:cNvSpPr>
            <a:spLocks noGrp="1"/>
          </p:cNvSpPr>
          <p:nvPr>
            <p:ph type="dt" sz="half" idx="10"/>
          </p:nvPr>
        </p:nvSpPr>
        <p:spPr/>
        <p:txBody>
          <a:bodyPr/>
          <a:lstStyle/>
          <a:p>
            <a:fld id="{403991EF-8529-D44C-B83E-99CC19731065}" type="datetimeFigureOut">
              <a:rPr kumimoji="1" lang="zh-CN" altLang="en-US" smtClean="0">
                <a:solidFill>
                  <a:prstClr val="black">
                    <a:tint val="75000"/>
                  </a:prstClr>
                </a:solidFill>
                <a:latin typeface="Century Gothic"/>
                <a:ea typeface="微软雅黑"/>
              </a:rPr>
              <a:pPr/>
              <a:t>2017/8/14</a:t>
            </a:fld>
            <a:endParaRPr kumimoji="1" lang="zh-CN" altLang="en-US">
              <a:solidFill>
                <a:prstClr val="black">
                  <a:tint val="75000"/>
                </a:prstClr>
              </a:solidFill>
              <a:latin typeface="Century Gothic"/>
              <a:ea typeface="微软雅黑"/>
            </a:endParaRPr>
          </a:p>
        </p:txBody>
      </p:sp>
      <p:sp>
        <p:nvSpPr>
          <p:cNvPr id="5" name="页脚占位符 4"/>
          <p:cNvSpPr>
            <a:spLocks noGrp="1"/>
          </p:cNvSpPr>
          <p:nvPr>
            <p:ph type="ftr" sz="quarter" idx="11"/>
          </p:nvPr>
        </p:nvSpPr>
        <p:spPr/>
        <p:txBody>
          <a:bodyPr/>
          <a:lstStyle/>
          <a:p>
            <a:endParaRPr kumimoji="1" lang="zh-CN" altLang="en-US">
              <a:solidFill>
                <a:prstClr val="black">
                  <a:tint val="75000"/>
                </a:prstClr>
              </a:solidFill>
              <a:latin typeface="Century Gothic"/>
              <a:ea typeface="微软雅黑"/>
            </a:endParaRPr>
          </a:p>
        </p:txBody>
      </p:sp>
      <p:sp>
        <p:nvSpPr>
          <p:cNvPr id="6" name="幻灯片编号占位符 5"/>
          <p:cNvSpPr>
            <a:spLocks noGrp="1"/>
          </p:cNvSpPr>
          <p:nvPr>
            <p:ph type="sldNum" sz="quarter" idx="12"/>
          </p:nvPr>
        </p:nvSpPr>
        <p:spPr/>
        <p:txBody>
          <a:bodyPr/>
          <a:lstStyle/>
          <a:p>
            <a:fld id="{1EBCCA98-5836-6F4B-9A1A-CDA2FA233A74}" type="slidenum">
              <a:rPr kumimoji="1" lang="zh-CN" altLang="en-US" smtClean="0">
                <a:solidFill>
                  <a:prstClr val="black">
                    <a:tint val="75000"/>
                  </a:prstClr>
                </a:solidFill>
                <a:latin typeface="Century Gothic"/>
                <a:ea typeface="微软雅黑"/>
              </a:rPr>
              <a:pPr/>
              <a:t>‹#›</a:t>
            </a:fld>
            <a:endParaRPr kumimoji="1" lang="zh-CN" altLang="en-US">
              <a:solidFill>
                <a:prstClr val="black">
                  <a:tint val="75000"/>
                </a:prstClr>
              </a:solidFill>
              <a:latin typeface="Century Gothic"/>
              <a:ea typeface="微软雅黑"/>
            </a:endParaRPr>
          </a:p>
        </p:txBody>
      </p:sp>
    </p:spTree>
    <p:extLst>
      <p:ext uri="{BB962C8B-B14F-4D97-AF65-F5344CB8AC3E}">
        <p14:creationId xmlns:p14="http://schemas.microsoft.com/office/powerpoint/2010/main" val="3855047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4" y="3305179"/>
            <a:ext cx="7772400" cy="1021556"/>
          </a:xfrm>
        </p:spPr>
        <p:txBody>
          <a:bodyPr anchor="t"/>
          <a:lstStyle>
            <a:lvl1pPr algn="l">
              <a:defRPr sz="4000" b="1" cap="all"/>
            </a:lvl1pPr>
          </a:lstStyle>
          <a:p>
            <a:r>
              <a:rPr kumimoji="1" lang="zh-CN" altLang="en-US"/>
              <a:t>单击此处编辑母版标题样式</a:t>
            </a:r>
          </a:p>
        </p:txBody>
      </p:sp>
      <p:sp>
        <p:nvSpPr>
          <p:cNvPr id="3" name="文本占位符 2"/>
          <p:cNvSpPr>
            <a:spLocks noGrp="1"/>
          </p:cNvSpPr>
          <p:nvPr>
            <p:ph type="body" idx="1"/>
          </p:nvPr>
        </p:nvSpPr>
        <p:spPr>
          <a:xfrm>
            <a:off x="722314" y="2180035"/>
            <a:ext cx="7772400" cy="1125140"/>
          </a:xfrm>
        </p:spPr>
        <p:txBody>
          <a:bodyPr anchor="b"/>
          <a:lstStyle>
            <a:lvl1pPr marL="0" indent="0">
              <a:buNone/>
              <a:defRPr sz="2000">
                <a:solidFill>
                  <a:schemeClr val="tx1">
                    <a:tint val="75000"/>
                  </a:schemeClr>
                </a:solidFill>
              </a:defRPr>
            </a:lvl1pPr>
            <a:lvl2pPr marL="457002" indent="0">
              <a:buNone/>
              <a:defRPr sz="1800">
                <a:solidFill>
                  <a:schemeClr val="tx1">
                    <a:tint val="75000"/>
                  </a:schemeClr>
                </a:solidFill>
              </a:defRPr>
            </a:lvl2pPr>
            <a:lvl3pPr marL="914005" indent="0">
              <a:buNone/>
              <a:defRPr sz="1600">
                <a:solidFill>
                  <a:schemeClr val="tx1">
                    <a:tint val="75000"/>
                  </a:schemeClr>
                </a:solidFill>
              </a:defRPr>
            </a:lvl3pPr>
            <a:lvl4pPr marL="1371006" indent="0">
              <a:buNone/>
              <a:defRPr sz="1400">
                <a:solidFill>
                  <a:schemeClr val="tx1">
                    <a:tint val="75000"/>
                  </a:schemeClr>
                </a:solidFill>
              </a:defRPr>
            </a:lvl4pPr>
            <a:lvl5pPr marL="1828008" indent="0">
              <a:buNone/>
              <a:defRPr sz="1400">
                <a:solidFill>
                  <a:schemeClr val="tx1">
                    <a:tint val="75000"/>
                  </a:schemeClr>
                </a:solidFill>
              </a:defRPr>
            </a:lvl5pPr>
            <a:lvl6pPr marL="2285010" indent="0">
              <a:buNone/>
              <a:defRPr sz="1400">
                <a:solidFill>
                  <a:schemeClr val="tx1">
                    <a:tint val="75000"/>
                  </a:schemeClr>
                </a:solidFill>
              </a:defRPr>
            </a:lvl6pPr>
            <a:lvl7pPr marL="2742011" indent="0">
              <a:buNone/>
              <a:defRPr sz="1400">
                <a:solidFill>
                  <a:schemeClr val="tx1">
                    <a:tint val="75000"/>
                  </a:schemeClr>
                </a:solidFill>
              </a:defRPr>
            </a:lvl7pPr>
            <a:lvl8pPr marL="3199013" indent="0">
              <a:buNone/>
              <a:defRPr sz="1400">
                <a:solidFill>
                  <a:schemeClr val="tx1">
                    <a:tint val="75000"/>
                  </a:schemeClr>
                </a:solidFill>
              </a:defRPr>
            </a:lvl8pPr>
            <a:lvl9pPr marL="3656015" indent="0">
              <a:buNone/>
              <a:defRPr sz="1400">
                <a:solidFill>
                  <a:schemeClr val="tx1">
                    <a:tint val="75000"/>
                  </a:schemeClr>
                </a:solidFill>
              </a:defRPr>
            </a:lvl9pPr>
          </a:lstStyle>
          <a:p>
            <a:pPr lvl="0"/>
            <a:r>
              <a:rPr kumimoji="1" lang="zh-CN" altLang="en-US"/>
              <a:t>编辑母版文本样式</a:t>
            </a:r>
          </a:p>
        </p:txBody>
      </p:sp>
      <p:sp>
        <p:nvSpPr>
          <p:cNvPr id="4" name="日期占位符 3"/>
          <p:cNvSpPr>
            <a:spLocks noGrp="1"/>
          </p:cNvSpPr>
          <p:nvPr>
            <p:ph type="dt" sz="half" idx="10"/>
          </p:nvPr>
        </p:nvSpPr>
        <p:spPr/>
        <p:txBody>
          <a:bodyPr/>
          <a:lstStyle/>
          <a:p>
            <a:fld id="{403991EF-8529-D44C-B83E-99CC19731065}" type="datetimeFigureOut">
              <a:rPr kumimoji="1" lang="zh-CN" altLang="en-US" smtClean="0">
                <a:solidFill>
                  <a:prstClr val="black">
                    <a:tint val="75000"/>
                  </a:prstClr>
                </a:solidFill>
                <a:latin typeface="Century Gothic"/>
                <a:ea typeface="微软雅黑"/>
              </a:rPr>
              <a:pPr/>
              <a:t>2017/8/14</a:t>
            </a:fld>
            <a:endParaRPr kumimoji="1" lang="zh-CN" altLang="en-US">
              <a:solidFill>
                <a:prstClr val="black">
                  <a:tint val="75000"/>
                </a:prstClr>
              </a:solidFill>
              <a:latin typeface="Century Gothic"/>
              <a:ea typeface="微软雅黑"/>
            </a:endParaRPr>
          </a:p>
        </p:txBody>
      </p:sp>
      <p:sp>
        <p:nvSpPr>
          <p:cNvPr id="5" name="页脚占位符 4"/>
          <p:cNvSpPr>
            <a:spLocks noGrp="1"/>
          </p:cNvSpPr>
          <p:nvPr>
            <p:ph type="ftr" sz="quarter" idx="11"/>
          </p:nvPr>
        </p:nvSpPr>
        <p:spPr/>
        <p:txBody>
          <a:bodyPr/>
          <a:lstStyle/>
          <a:p>
            <a:endParaRPr kumimoji="1" lang="zh-CN" altLang="en-US">
              <a:solidFill>
                <a:prstClr val="black">
                  <a:tint val="75000"/>
                </a:prstClr>
              </a:solidFill>
              <a:latin typeface="Century Gothic"/>
              <a:ea typeface="微软雅黑"/>
            </a:endParaRPr>
          </a:p>
        </p:txBody>
      </p:sp>
      <p:sp>
        <p:nvSpPr>
          <p:cNvPr id="6" name="幻灯片编号占位符 5"/>
          <p:cNvSpPr>
            <a:spLocks noGrp="1"/>
          </p:cNvSpPr>
          <p:nvPr>
            <p:ph type="sldNum" sz="quarter" idx="12"/>
          </p:nvPr>
        </p:nvSpPr>
        <p:spPr/>
        <p:txBody>
          <a:bodyPr/>
          <a:lstStyle/>
          <a:p>
            <a:fld id="{1EBCCA98-5836-6F4B-9A1A-CDA2FA233A74}" type="slidenum">
              <a:rPr kumimoji="1" lang="zh-CN" altLang="en-US" smtClean="0">
                <a:solidFill>
                  <a:prstClr val="black">
                    <a:tint val="75000"/>
                  </a:prstClr>
                </a:solidFill>
                <a:latin typeface="Century Gothic"/>
                <a:ea typeface="微软雅黑"/>
              </a:rPr>
              <a:pPr/>
              <a:t>‹#›</a:t>
            </a:fld>
            <a:endParaRPr kumimoji="1" lang="zh-CN" altLang="en-US">
              <a:solidFill>
                <a:prstClr val="black">
                  <a:tint val="75000"/>
                </a:prstClr>
              </a:solidFill>
              <a:latin typeface="Century Gothic"/>
              <a:ea typeface="微软雅黑"/>
            </a:endParaRPr>
          </a:p>
        </p:txBody>
      </p:sp>
    </p:spTree>
    <p:extLst>
      <p:ext uri="{BB962C8B-B14F-4D97-AF65-F5344CB8AC3E}">
        <p14:creationId xmlns:p14="http://schemas.microsoft.com/office/powerpoint/2010/main" val="2647189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a:t>编辑母版文本样式</a:t>
            </a:r>
          </a:p>
          <a:p>
            <a:pPr lvl="1"/>
            <a:r>
              <a:rPr kumimoji="1" lang="zh-CN" altLang="en-US"/>
              <a:t>第二级</a:t>
            </a:r>
          </a:p>
          <a:p>
            <a:pPr lvl="2"/>
            <a:r>
              <a:rPr kumimoji="1" lang="zh-CN" altLang="en-US"/>
              <a:t>第三级</a:t>
            </a:r>
          </a:p>
          <a:p>
            <a:pPr lvl="3"/>
            <a:r>
              <a:rPr kumimoji="1" lang="zh-CN" altLang="en-US"/>
              <a:t>第四级</a:t>
            </a:r>
          </a:p>
          <a:p>
            <a:pPr lvl="4"/>
            <a:r>
              <a:rPr kumimoji="1" lang="zh-CN" altLang="en-US"/>
              <a:t>第五级</a:t>
            </a:r>
          </a:p>
        </p:txBody>
      </p:sp>
      <p:sp>
        <p:nvSpPr>
          <p:cNvPr id="4" name="内容占位符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a:t>编辑母版文本样式</a:t>
            </a:r>
          </a:p>
          <a:p>
            <a:pPr lvl="1"/>
            <a:r>
              <a:rPr kumimoji="1" lang="zh-CN" altLang="en-US"/>
              <a:t>第二级</a:t>
            </a:r>
          </a:p>
          <a:p>
            <a:pPr lvl="2"/>
            <a:r>
              <a:rPr kumimoji="1" lang="zh-CN" altLang="en-US"/>
              <a:t>第三级</a:t>
            </a:r>
          </a:p>
          <a:p>
            <a:pPr lvl="3"/>
            <a:r>
              <a:rPr kumimoji="1" lang="zh-CN" altLang="en-US"/>
              <a:t>第四级</a:t>
            </a:r>
          </a:p>
          <a:p>
            <a:pPr lvl="4"/>
            <a:r>
              <a:rPr kumimoji="1" lang="zh-CN" altLang="en-US"/>
              <a:t>第五级</a:t>
            </a:r>
          </a:p>
        </p:txBody>
      </p:sp>
      <p:sp>
        <p:nvSpPr>
          <p:cNvPr id="5" name="日期占位符 4"/>
          <p:cNvSpPr>
            <a:spLocks noGrp="1"/>
          </p:cNvSpPr>
          <p:nvPr>
            <p:ph type="dt" sz="half" idx="10"/>
          </p:nvPr>
        </p:nvSpPr>
        <p:spPr/>
        <p:txBody>
          <a:bodyPr/>
          <a:lstStyle/>
          <a:p>
            <a:fld id="{403991EF-8529-D44C-B83E-99CC19731065}" type="datetimeFigureOut">
              <a:rPr kumimoji="1" lang="zh-CN" altLang="en-US" smtClean="0">
                <a:solidFill>
                  <a:prstClr val="black">
                    <a:tint val="75000"/>
                  </a:prstClr>
                </a:solidFill>
                <a:latin typeface="Century Gothic"/>
                <a:ea typeface="微软雅黑"/>
              </a:rPr>
              <a:pPr/>
              <a:t>2017/8/14</a:t>
            </a:fld>
            <a:endParaRPr kumimoji="1" lang="zh-CN" altLang="en-US">
              <a:solidFill>
                <a:prstClr val="black">
                  <a:tint val="75000"/>
                </a:prstClr>
              </a:solidFill>
              <a:latin typeface="Century Gothic"/>
              <a:ea typeface="微软雅黑"/>
            </a:endParaRPr>
          </a:p>
        </p:txBody>
      </p:sp>
      <p:sp>
        <p:nvSpPr>
          <p:cNvPr id="6" name="页脚占位符 5"/>
          <p:cNvSpPr>
            <a:spLocks noGrp="1"/>
          </p:cNvSpPr>
          <p:nvPr>
            <p:ph type="ftr" sz="quarter" idx="11"/>
          </p:nvPr>
        </p:nvSpPr>
        <p:spPr/>
        <p:txBody>
          <a:bodyPr/>
          <a:lstStyle/>
          <a:p>
            <a:endParaRPr kumimoji="1" lang="zh-CN" altLang="en-US">
              <a:solidFill>
                <a:prstClr val="black">
                  <a:tint val="75000"/>
                </a:prstClr>
              </a:solidFill>
              <a:latin typeface="Century Gothic"/>
              <a:ea typeface="微软雅黑"/>
            </a:endParaRPr>
          </a:p>
        </p:txBody>
      </p:sp>
      <p:sp>
        <p:nvSpPr>
          <p:cNvPr id="7" name="幻灯片编号占位符 6"/>
          <p:cNvSpPr>
            <a:spLocks noGrp="1"/>
          </p:cNvSpPr>
          <p:nvPr>
            <p:ph type="sldNum" sz="quarter" idx="12"/>
          </p:nvPr>
        </p:nvSpPr>
        <p:spPr/>
        <p:txBody>
          <a:bodyPr/>
          <a:lstStyle/>
          <a:p>
            <a:fld id="{1EBCCA98-5836-6F4B-9A1A-CDA2FA233A74}" type="slidenum">
              <a:rPr kumimoji="1" lang="zh-CN" altLang="en-US" smtClean="0">
                <a:solidFill>
                  <a:prstClr val="black">
                    <a:tint val="75000"/>
                  </a:prstClr>
                </a:solidFill>
                <a:latin typeface="Century Gothic"/>
                <a:ea typeface="微软雅黑"/>
              </a:rPr>
              <a:pPr/>
              <a:t>‹#›</a:t>
            </a:fld>
            <a:endParaRPr kumimoji="1" lang="zh-CN" altLang="en-US">
              <a:solidFill>
                <a:prstClr val="black">
                  <a:tint val="75000"/>
                </a:prstClr>
              </a:solidFill>
              <a:latin typeface="Century Gothic"/>
              <a:ea typeface="微软雅黑"/>
            </a:endParaRPr>
          </a:p>
        </p:txBody>
      </p:sp>
    </p:spTree>
    <p:extLst>
      <p:ext uri="{BB962C8B-B14F-4D97-AF65-F5344CB8AC3E}">
        <p14:creationId xmlns:p14="http://schemas.microsoft.com/office/powerpoint/2010/main" val="1677032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kumimoji="1" lang="zh-CN" altLang="en-US"/>
              <a:t>单击此处编辑母版标题样式</a:t>
            </a:r>
          </a:p>
        </p:txBody>
      </p:sp>
      <p:sp>
        <p:nvSpPr>
          <p:cNvPr id="3" name="文本占位符 2"/>
          <p:cNvSpPr>
            <a:spLocks noGrp="1"/>
          </p:cNvSpPr>
          <p:nvPr>
            <p:ph type="body" idx="1"/>
          </p:nvPr>
        </p:nvSpPr>
        <p:spPr>
          <a:xfrm>
            <a:off x="457200" y="1151338"/>
            <a:ext cx="4040188" cy="479822"/>
          </a:xfrm>
        </p:spPr>
        <p:txBody>
          <a:bodyPr anchor="b"/>
          <a:lstStyle>
            <a:lvl1pPr marL="0" indent="0">
              <a:buNone/>
              <a:defRPr sz="2400" b="1"/>
            </a:lvl1pPr>
            <a:lvl2pPr marL="457002" indent="0">
              <a:buNone/>
              <a:defRPr sz="2000" b="1"/>
            </a:lvl2pPr>
            <a:lvl3pPr marL="914005" indent="0">
              <a:buNone/>
              <a:defRPr sz="1800" b="1"/>
            </a:lvl3pPr>
            <a:lvl4pPr marL="1371006" indent="0">
              <a:buNone/>
              <a:defRPr sz="1600" b="1"/>
            </a:lvl4pPr>
            <a:lvl5pPr marL="1828008" indent="0">
              <a:buNone/>
              <a:defRPr sz="1600" b="1"/>
            </a:lvl5pPr>
            <a:lvl6pPr marL="2285010" indent="0">
              <a:buNone/>
              <a:defRPr sz="1600" b="1"/>
            </a:lvl6pPr>
            <a:lvl7pPr marL="2742011" indent="0">
              <a:buNone/>
              <a:defRPr sz="1600" b="1"/>
            </a:lvl7pPr>
            <a:lvl8pPr marL="3199013" indent="0">
              <a:buNone/>
              <a:defRPr sz="1600" b="1"/>
            </a:lvl8pPr>
            <a:lvl9pPr marL="3656015" indent="0">
              <a:buNone/>
              <a:defRPr sz="1600" b="1"/>
            </a:lvl9pPr>
          </a:lstStyle>
          <a:p>
            <a:pPr lvl="0"/>
            <a:r>
              <a:rPr kumimoji="1" lang="zh-CN" altLang="en-US"/>
              <a:t>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a:t>编辑母版文本样式</a:t>
            </a:r>
          </a:p>
          <a:p>
            <a:pPr lvl="1"/>
            <a:r>
              <a:rPr kumimoji="1" lang="zh-CN" altLang="en-US"/>
              <a:t>第二级</a:t>
            </a:r>
          </a:p>
          <a:p>
            <a:pPr lvl="2"/>
            <a:r>
              <a:rPr kumimoji="1" lang="zh-CN" altLang="en-US"/>
              <a:t>第三级</a:t>
            </a:r>
          </a:p>
          <a:p>
            <a:pPr lvl="3"/>
            <a:r>
              <a:rPr kumimoji="1" lang="zh-CN" altLang="en-US"/>
              <a:t>第四级</a:t>
            </a:r>
          </a:p>
          <a:p>
            <a:pPr lvl="4"/>
            <a:r>
              <a:rPr kumimoji="1" lang="zh-CN" altLang="en-US"/>
              <a:t>第五级</a:t>
            </a:r>
          </a:p>
        </p:txBody>
      </p:sp>
      <p:sp>
        <p:nvSpPr>
          <p:cNvPr id="5" name="文本占位符 4"/>
          <p:cNvSpPr>
            <a:spLocks noGrp="1"/>
          </p:cNvSpPr>
          <p:nvPr>
            <p:ph type="body" sz="quarter" idx="3"/>
          </p:nvPr>
        </p:nvSpPr>
        <p:spPr>
          <a:xfrm>
            <a:off x="4645029" y="1151338"/>
            <a:ext cx="4041774" cy="479822"/>
          </a:xfrm>
        </p:spPr>
        <p:txBody>
          <a:bodyPr anchor="b"/>
          <a:lstStyle>
            <a:lvl1pPr marL="0" indent="0">
              <a:buNone/>
              <a:defRPr sz="2400" b="1"/>
            </a:lvl1pPr>
            <a:lvl2pPr marL="457002" indent="0">
              <a:buNone/>
              <a:defRPr sz="2000" b="1"/>
            </a:lvl2pPr>
            <a:lvl3pPr marL="914005" indent="0">
              <a:buNone/>
              <a:defRPr sz="1800" b="1"/>
            </a:lvl3pPr>
            <a:lvl4pPr marL="1371006" indent="0">
              <a:buNone/>
              <a:defRPr sz="1600" b="1"/>
            </a:lvl4pPr>
            <a:lvl5pPr marL="1828008" indent="0">
              <a:buNone/>
              <a:defRPr sz="1600" b="1"/>
            </a:lvl5pPr>
            <a:lvl6pPr marL="2285010" indent="0">
              <a:buNone/>
              <a:defRPr sz="1600" b="1"/>
            </a:lvl6pPr>
            <a:lvl7pPr marL="2742011" indent="0">
              <a:buNone/>
              <a:defRPr sz="1600" b="1"/>
            </a:lvl7pPr>
            <a:lvl8pPr marL="3199013" indent="0">
              <a:buNone/>
              <a:defRPr sz="1600" b="1"/>
            </a:lvl8pPr>
            <a:lvl9pPr marL="3656015" indent="0">
              <a:buNone/>
              <a:defRPr sz="1600" b="1"/>
            </a:lvl9pPr>
          </a:lstStyle>
          <a:p>
            <a:pPr lvl="0"/>
            <a:r>
              <a:rPr kumimoji="1" lang="zh-CN" altLang="en-US"/>
              <a:t>编辑母版文本样式</a:t>
            </a:r>
          </a:p>
        </p:txBody>
      </p:sp>
      <p:sp>
        <p:nvSpPr>
          <p:cNvPr id="6" name="内容占位符 5"/>
          <p:cNvSpPr>
            <a:spLocks noGrp="1"/>
          </p:cNvSpPr>
          <p:nvPr>
            <p:ph sz="quarter" idx="4"/>
          </p:nvPr>
        </p:nvSpPr>
        <p:spPr>
          <a:xfrm>
            <a:off x="4645029" y="1631156"/>
            <a:ext cx="404177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a:t>编辑母版文本样式</a:t>
            </a:r>
          </a:p>
          <a:p>
            <a:pPr lvl="1"/>
            <a:r>
              <a:rPr kumimoji="1" lang="zh-CN" altLang="en-US"/>
              <a:t>第二级</a:t>
            </a:r>
          </a:p>
          <a:p>
            <a:pPr lvl="2"/>
            <a:r>
              <a:rPr kumimoji="1" lang="zh-CN" altLang="en-US"/>
              <a:t>第三级</a:t>
            </a:r>
          </a:p>
          <a:p>
            <a:pPr lvl="3"/>
            <a:r>
              <a:rPr kumimoji="1" lang="zh-CN" altLang="en-US"/>
              <a:t>第四级</a:t>
            </a:r>
          </a:p>
          <a:p>
            <a:pPr lvl="4"/>
            <a:r>
              <a:rPr kumimoji="1" lang="zh-CN" altLang="en-US"/>
              <a:t>第五级</a:t>
            </a:r>
          </a:p>
        </p:txBody>
      </p:sp>
      <p:sp>
        <p:nvSpPr>
          <p:cNvPr id="7" name="日期占位符 6"/>
          <p:cNvSpPr>
            <a:spLocks noGrp="1"/>
          </p:cNvSpPr>
          <p:nvPr>
            <p:ph type="dt" sz="half" idx="10"/>
          </p:nvPr>
        </p:nvSpPr>
        <p:spPr/>
        <p:txBody>
          <a:bodyPr/>
          <a:lstStyle/>
          <a:p>
            <a:fld id="{403991EF-8529-D44C-B83E-99CC19731065}" type="datetimeFigureOut">
              <a:rPr kumimoji="1" lang="zh-CN" altLang="en-US" smtClean="0">
                <a:solidFill>
                  <a:prstClr val="black">
                    <a:tint val="75000"/>
                  </a:prstClr>
                </a:solidFill>
                <a:latin typeface="Century Gothic"/>
                <a:ea typeface="微软雅黑"/>
              </a:rPr>
              <a:pPr/>
              <a:t>2017/8/14</a:t>
            </a:fld>
            <a:endParaRPr kumimoji="1" lang="zh-CN" altLang="en-US">
              <a:solidFill>
                <a:prstClr val="black">
                  <a:tint val="75000"/>
                </a:prstClr>
              </a:solidFill>
              <a:latin typeface="Century Gothic"/>
              <a:ea typeface="微软雅黑"/>
            </a:endParaRPr>
          </a:p>
        </p:txBody>
      </p:sp>
      <p:sp>
        <p:nvSpPr>
          <p:cNvPr id="8" name="页脚占位符 7"/>
          <p:cNvSpPr>
            <a:spLocks noGrp="1"/>
          </p:cNvSpPr>
          <p:nvPr>
            <p:ph type="ftr" sz="quarter" idx="11"/>
          </p:nvPr>
        </p:nvSpPr>
        <p:spPr/>
        <p:txBody>
          <a:bodyPr/>
          <a:lstStyle/>
          <a:p>
            <a:endParaRPr kumimoji="1" lang="zh-CN" altLang="en-US">
              <a:solidFill>
                <a:prstClr val="black">
                  <a:tint val="75000"/>
                </a:prstClr>
              </a:solidFill>
              <a:latin typeface="Century Gothic"/>
              <a:ea typeface="微软雅黑"/>
            </a:endParaRPr>
          </a:p>
        </p:txBody>
      </p:sp>
      <p:sp>
        <p:nvSpPr>
          <p:cNvPr id="9" name="幻灯片编号占位符 8"/>
          <p:cNvSpPr>
            <a:spLocks noGrp="1"/>
          </p:cNvSpPr>
          <p:nvPr>
            <p:ph type="sldNum" sz="quarter" idx="12"/>
          </p:nvPr>
        </p:nvSpPr>
        <p:spPr/>
        <p:txBody>
          <a:bodyPr/>
          <a:lstStyle/>
          <a:p>
            <a:fld id="{1EBCCA98-5836-6F4B-9A1A-CDA2FA233A74}" type="slidenum">
              <a:rPr kumimoji="1" lang="zh-CN" altLang="en-US" smtClean="0">
                <a:solidFill>
                  <a:prstClr val="black">
                    <a:tint val="75000"/>
                  </a:prstClr>
                </a:solidFill>
                <a:latin typeface="Century Gothic"/>
                <a:ea typeface="微软雅黑"/>
              </a:rPr>
              <a:pPr/>
              <a:t>‹#›</a:t>
            </a:fld>
            <a:endParaRPr kumimoji="1" lang="zh-CN" altLang="en-US">
              <a:solidFill>
                <a:prstClr val="black">
                  <a:tint val="75000"/>
                </a:prstClr>
              </a:solidFill>
              <a:latin typeface="Century Gothic"/>
              <a:ea typeface="微软雅黑"/>
            </a:endParaRPr>
          </a:p>
        </p:txBody>
      </p:sp>
    </p:spTree>
    <p:extLst>
      <p:ext uri="{BB962C8B-B14F-4D97-AF65-F5344CB8AC3E}">
        <p14:creationId xmlns:p14="http://schemas.microsoft.com/office/powerpoint/2010/main" val="2306847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841927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403991EF-8529-D44C-B83E-99CC19731065}" type="datetimeFigureOut">
              <a:rPr kumimoji="1" lang="zh-CN" altLang="en-US" smtClean="0">
                <a:solidFill>
                  <a:prstClr val="black">
                    <a:tint val="75000"/>
                  </a:prstClr>
                </a:solidFill>
                <a:latin typeface="Century Gothic"/>
                <a:ea typeface="微软雅黑"/>
              </a:rPr>
              <a:pPr/>
              <a:t>2017/8/14</a:t>
            </a:fld>
            <a:endParaRPr kumimoji="1" lang="zh-CN" altLang="en-US">
              <a:solidFill>
                <a:prstClr val="black">
                  <a:tint val="75000"/>
                </a:prstClr>
              </a:solidFill>
              <a:latin typeface="Century Gothic"/>
              <a:ea typeface="微软雅黑"/>
            </a:endParaRPr>
          </a:p>
        </p:txBody>
      </p:sp>
      <p:sp>
        <p:nvSpPr>
          <p:cNvPr id="4" name="页脚占位符 3"/>
          <p:cNvSpPr>
            <a:spLocks noGrp="1"/>
          </p:cNvSpPr>
          <p:nvPr>
            <p:ph type="ftr" sz="quarter" idx="11"/>
          </p:nvPr>
        </p:nvSpPr>
        <p:spPr/>
        <p:txBody>
          <a:bodyPr/>
          <a:lstStyle/>
          <a:p>
            <a:endParaRPr kumimoji="1" lang="zh-CN" altLang="en-US">
              <a:solidFill>
                <a:prstClr val="black">
                  <a:tint val="75000"/>
                </a:prstClr>
              </a:solidFill>
              <a:latin typeface="Century Gothic"/>
              <a:ea typeface="微软雅黑"/>
            </a:endParaRPr>
          </a:p>
        </p:txBody>
      </p:sp>
      <p:sp>
        <p:nvSpPr>
          <p:cNvPr id="5" name="幻灯片编号占位符 4"/>
          <p:cNvSpPr>
            <a:spLocks noGrp="1"/>
          </p:cNvSpPr>
          <p:nvPr>
            <p:ph type="sldNum" sz="quarter" idx="12"/>
          </p:nvPr>
        </p:nvSpPr>
        <p:spPr/>
        <p:txBody>
          <a:bodyPr/>
          <a:lstStyle/>
          <a:p>
            <a:fld id="{1EBCCA98-5836-6F4B-9A1A-CDA2FA233A74}" type="slidenum">
              <a:rPr kumimoji="1" lang="zh-CN" altLang="en-US" smtClean="0">
                <a:solidFill>
                  <a:prstClr val="black">
                    <a:tint val="75000"/>
                  </a:prstClr>
                </a:solidFill>
                <a:latin typeface="Century Gothic"/>
                <a:ea typeface="微软雅黑"/>
              </a:rPr>
              <a:pPr/>
              <a:t>‹#›</a:t>
            </a:fld>
            <a:endParaRPr kumimoji="1" lang="zh-CN" altLang="en-US">
              <a:solidFill>
                <a:prstClr val="black">
                  <a:tint val="75000"/>
                </a:prstClr>
              </a:solidFill>
              <a:latin typeface="Century Gothic"/>
              <a:ea typeface="微软雅黑"/>
            </a:endParaRPr>
          </a:p>
        </p:txBody>
      </p:sp>
    </p:spTree>
    <p:extLst>
      <p:ext uri="{BB962C8B-B14F-4D97-AF65-F5344CB8AC3E}">
        <p14:creationId xmlns:p14="http://schemas.microsoft.com/office/powerpoint/2010/main" val="38308104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3991EF-8529-D44C-B83E-99CC19731065}" type="datetimeFigureOut">
              <a:rPr kumimoji="1" lang="zh-CN" altLang="en-US" smtClean="0">
                <a:solidFill>
                  <a:prstClr val="black">
                    <a:tint val="75000"/>
                  </a:prstClr>
                </a:solidFill>
                <a:latin typeface="Century Gothic"/>
                <a:ea typeface="微软雅黑"/>
              </a:rPr>
              <a:pPr/>
              <a:t>2017/8/14</a:t>
            </a:fld>
            <a:endParaRPr kumimoji="1" lang="zh-CN" altLang="en-US">
              <a:solidFill>
                <a:prstClr val="black">
                  <a:tint val="75000"/>
                </a:prstClr>
              </a:solidFill>
              <a:latin typeface="Century Gothic"/>
              <a:ea typeface="微软雅黑"/>
            </a:endParaRPr>
          </a:p>
        </p:txBody>
      </p:sp>
      <p:sp>
        <p:nvSpPr>
          <p:cNvPr id="3" name="页脚占位符 2"/>
          <p:cNvSpPr>
            <a:spLocks noGrp="1"/>
          </p:cNvSpPr>
          <p:nvPr>
            <p:ph type="ftr" sz="quarter" idx="11"/>
          </p:nvPr>
        </p:nvSpPr>
        <p:spPr/>
        <p:txBody>
          <a:bodyPr/>
          <a:lstStyle/>
          <a:p>
            <a:endParaRPr kumimoji="1" lang="zh-CN" altLang="en-US">
              <a:solidFill>
                <a:prstClr val="black">
                  <a:tint val="75000"/>
                </a:prstClr>
              </a:solidFill>
              <a:latin typeface="Century Gothic"/>
              <a:ea typeface="微软雅黑"/>
            </a:endParaRPr>
          </a:p>
        </p:txBody>
      </p:sp>
      <p:sp>
        <p:nvSpPr>
          <p:cNvPr id="4" name="幻灯片编号占位符 3"/>
          <p:cNvSpPr>
            <a:spLocks noGrp="1"/>
          </p:cNvSpPr>
          <p:nvPr>
            <p:ph type="sldNum" sz="quarter" idx="12"/>
          </p:nvPr>
        </p:nvSpPr>
        <p:spPr/>
        <p:txBody>
          <a:bodyPr/>
          <a:lstStyle/>
          <a:p>
            <a:fld id="{1EBCCA98-5836-6F4B-9A1A-CDA2FA233A74}" type="slidenum">
              <a:rPr kumimoji="1" lang="zh-CN" altLang="en-US" smtClean="0">
                <a:solidFill>
                  <a:prstClr val="black">
                    <a:tint val="75000"/>
                  </a:prstClr>
                </a:solidFill>
                <a:latin typeface="Century Gothic"/>
                <a:ea typeface="微软雅黑"/>
              </a:rPr>
              <a:pPr/>
              <a:t>‹#›</a:t>
            </a:fld>
            <a:endParaRPr kumimoji="1" lang="zh-CN" altLang="en-US">
              <a:solidFill>
                <a:prstClr val="black">
                  <a:tint val="75000"/>
                </a:prstClr>
              </a:solidFill>
              <a:latin typeface="Century Gothic"/>
              <a:ea typeface="微软雅黑"/>
            </a:endParaRPr>
          </a:p>
        </p:txBody>
      </p:sp>
    </p:spTree>
    <p:extLst>
      <p:ext uri="{BB962C8B-B14F-4D97-AF65-F5344CB8AC3E}">
        <p14:creationId xmlns:p14="http://schemas.microsoft.com/office/powerpoint/2010/main" val="8532307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5" y="204790"/>
            <a:ext cx="3008313" cy="871538"/>
          </a:xfrm>
        </p:spPr>
        <p:txBody>
          <a:bodyPr anchor="b"/>
          <a:lstStyle>
            <a:lvl1pPr algn="l">
              <a:defRPr sz="2000" b="1"/>
            </a:lvl1pPr>
          </a:lstStyle>
          <a:p>
            <a:r>
              <a:rPr kumimoji="1" lang="zh-CN" altLang="en-US"/>
              <a:t>单击此处编辑母版标题样式</a:t>
            </a:r>
          </a:p>
        </p:txBody>
      </p:sp>
      <p:sp>
        <p:nvSpPr>
          <p:cNvPr id="3" name="内容占位符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编辑母版文本样式</a:t>
            </a:r>
          </a:p>
          <a:p>
            <a:pPr lvl="1"/>
            <a:r>
              <a:rPr kumimoji="1" lang="zh-CN" altLang="en-US"/>
              <a:t>第二级</a:t>
            </a:r>
          </a:p>
          <a:p>
            <a:pPr lvl="2"/>
            <a:r>
              <a:rPr kumimoji="1" lang="zh-CN" altLang="en-US"/>
              <a:t>第三级</a:t>
            </a:r>
          </a:p>
          <a:p>
            <a:pPr lvl="3"/>
            <a:r>
              <a:rPr kumimoji="1" lang="zh-CN" altLang="en-US"/>
              <a:t>第四级</a:t>
            </a:r>
          </a:p>
          <a:p>
            <a:pPr lvl="4"/>
            <a:r>
              <a:rPr kumimoji="1" lang="zh-CN" altLang="en-US"/>
              <a:t>第五级</a:t>
            </a:r>
          </a:p>
        </p:txBody>
      </p:sp>
      <p:sp>
        <p:nvSpPr>
          <p:cNvPr id="4" name="文本占位符 3"/>
          <p:cNvSpPr>
            <a:spLocks noGrp="1"/>
          </p:cNvSpPr>
          <p:nvPr>
            <p:ph type="body" sz="half" idx="2"/>
          </p:nvPr>
        </p:nvSpPr>
        <p:spPr>
          <a:xfrm>
            <a:off x="457205" y="1076328"/>
            <a:ext cx="3008313" cy="3518297"/>
          </a:xfrm>
        </p:spPr>
        <p:txBody>
          <a:bodyPr/>
          <a:lstStyle>
            <a:lvl1pPr marL="0" indent="0">
              <a:buNone/>
              <a:defRPr sz="1400"/>
            </a:lvl1pPr>
            <a:lvl2pPr marL="457002" indent="0">
              <a:buNone/>
              <a:defRPr sz="1200"/>
            </a:lvl2pPr>
            <a:lvl3pPr marL="914005" indent="0">
              <a:buNone/>
              <a:defRPr sz="1000"/>
            </a:lvl3pPr>
            <a:lvl4pPr marL="1371006" indent="0">
              <a:buNone/>
              <a:defRPr sz="900"/>
            </a:lvl4pPr>
            <a:lvl5pPr marL="1828008" indent="0">
              <a:buNone/>
              <a:defRPr sz="900"/>
            </a:lvl5pPr>
            <a:lvl6pPr marL="2285010" indent="0">
              <a:buNone/>
              <a:defRPr sz="900"/>
            </a:lvl6pPr>
            <a:lvl7pPr marL="2742011" indent="0">
              <a:buNone/>
              <a:defRPr sz="900"/>
            </a:lvl7pPr>
            <a:lvl8pPr marL="3199013" indent="0">
              <a:buNone/>
              <a:defRPr sz="900"/>
            </a:lvl8pPr>
            <a:lvl9pPr marL="3656015" indent="0">
              <a:buNone/>
              <a:defRPr sz="900"/>
            </a:lvl9pPr>
          </a:lstStyle>
          <a:p>
            <a:pPr lvl="0"/>
            <a:r>
              <a:rPr kumimoji="1" lang="zh-CN" altLang="en-US"/>
              <a:t>编辑母版文本样式</a:t>
            </a:r>
          </a:p>
        </p:txBody>
      </p:sp>
      <p:sp>
        <p:nvSpPr>
          <p:cNvPr id="5" name="日期占位符 4"/>
          <p:cNvSpPr>
            <a:spLocks noGrp="1"/>
          </p:cNvSpPr>
          <p:nvPr>
            <p:ph type="dt" sz="half" idx="10"/>
          </p:nvPr>
        </p:nvSpPr>
        <p:spPr/>
        <p:txBody>
          <a:bodyPr/>
          <a:lstStyle/>
          <a:p>
            <a:fld id="{403991EF-8529-D44C-B83E-99CC19731065}" type="datetimeFigureOut">
              <a:rPr kumimoji="1" lang="zh-CN" altLang="en-US" smtClean="0">
                <a:solidFill>
                  <a:prstClr val="black">
                    <a:tint val="75000"/>
                  </a:prstClr>
                </a:solidFill>
                <a:latin typeface="Century Gothic"/>
                <a:ea typeface="微软雅黑"/>
              </a:rPr>
              <a:pPr/>
              <a:t>2017/8/14</a:t>
            </a:fld>
            <a:endParaRPr kumimoji="1" lang="zh-CN" altLang="en-US">
              <a:solidFill>
                <a:prstClr val="black">
                  <a:tint val="75000"/>
                </a:prstClr>
              </a:solidFill>
              <a:latin typeface="Century Gothic"/>
              <a:ea typeface="微软雅黑"/>
            </a:endParaRPr>
          </a:p>
        </p:txBody>
      </p:sp>
      <p:sp>
        <p:nvSpPr>
          <p:cNvPr id="6" name="页脚占位符 5"/>
          <p:cNvSpPr>
            <a:spLocks noGrp="1"/>
          </p:cNvSpPr>
          <p:nvPr>
            <p:ph type="ftr" sz="quarter" idx="11"/>
          </p:nvPr>
        </p:nvSpPr>
        <p:spPr/>
        <p:txBody>
          <a:bodyPr/>
          <a:lstStyle/>
          <a:p>
            <a:endParaRPr kumimoji="1" lang="zh-CN" altLang="en-US">
              <a:solidFill>
                <a:prstClr val="black">
                  <a:tint val="75000"/>
                </a:prstClr>
              </a:solidFill>
              <a:latin typeface="Century Gothic"/>
              <a:ea typeface="微软雅黑"/>
            </a:endParaRPr>
          </a:p>
        </p:txBody>
      </p:sp>
      <p:sp>
        <p:nvSpPr>
          <p:cNvPr id="7" name="幻灯片编号占位符 6"/>
          <p:cNvSpPr>
            <a:spLocks noGrp="1"/>
          </p:cNvSpPr>
          <p:nvPr>
            <p:ph type="sldNum" sz="quarter" idx="12"/>
          </p:nvPr>
        </p:nvSpPr>
        <p:spPr/>
        <p:txBody>
          <a:bodyPr/>
          <a:lstStyle/>
          <a:p>
            <a:fld id="{1EBCCA98-5836-6F4B-9A1A-CDA2FA233A74}" type="slidenum">
              <a:rPr kumimoji="1" lang="zh-CN" altLang="en-US" smtClean="0">
                <a:solidFill>
                  <a:prstClr val="black">
                    <a:tint val="75000"/>
                  </a:prstClr>
                </a:solidFill>
                <a:latin typeface="Century Gothic"/>
                <a:ea typeface="微软雅黑"/>
              </a:rPr>
              <a:pPr/>
              <a:t>‹#›</a:t>
            </a:fld>
            <a:endParaRPr kumimoji="1" lang="zh-CN" altLang="en-US">
              <a:solidFill>
                <a:prstClr val="black">
                  <a:tint val="75000"/>
                </a:prstClr>
              </a:solidFill>
              <a:latin typeface="Century Gothic"/>
              <a:ea typeface="微软雅黑"/>
            </a:endParaRPr>
          </a:p>
        </p:txBody>
      </p:sp>
    </p:spTree>
    <p:extLst>
      <p:ext uri="{BB962C8B-B14F-4D97-AF65-F5344CB8AC3E}">
        <p14:creationId xmlns:p14="http://schemas.microsoft.com/office/powerpoint/2010/main" val="1170109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9" y="3600451"/>
            <a:ext cx="5486400" cy="425054"/>
          </a:xfrm>
        </p:spPr>
        <p:txBody>
          <a:bodyPr anchor="b"/>
          <a:lstStyle>
            <a:lvl1pPr algn="l">
              <a:defRPr sz="2000" b="1"/>
            </a:lvl1pPr>
          </a:lstStyle>
          <a:p>
            <a:r>
              <a:rPr kumimoji="1" lang="zh-CN" altLang="en-US"/>
              <a:t>单击此处编辑母版标题样式</a:t>
            </a:r>
          </a:p>
        </p:txBody>
      </p:sp>
      <p:sp>
        <p:nvSpPr>
          <p:cNvPr id="3" name="图片占位符 2"/>
          <p:cNvSpPr>
            <a:spLocks noGrp="1"/>
          </p:cNvSpPr>
          <p:nvPr>
            <p:ph type="pic" idx="1"/>
          </p:nvPr>
        </p:nvSpPr>
        <p:spPr>
          <a:xfrm>
            <a:off x="1792289" y="459581"/>
            <a:ext cx="5486400" cy="3086100"/>
          </a:xfrm>
        </p:spPr>
        <p:txBody>
          <a:bodyPr/>
          <a:lstStyle>
            <a:lvl1pPr marL="0" indent="0">
              <a:buNone/>
              <a:defRPr sz="3200"/>
            </a:lvl1pPr>
            <a:lvl2pPr marL="457002" indent="0">
              <a:buNone/>
              <a:defRPr sz="2800"/>
            </a:lvl2pPr>
            <a:lvl3pPr marL="914005" indent="0">
              <a:buNone/>
              <a:defRPr sz="2400"/>
            </a:lvl3pPr>
            <a:lvl4pPr marL="1371006" indent="0">
              <a:buNone/>
              <a:defRPr sz="2000"/>
            </a:lvl4pPr>
            <a:lvl5pPr marL="1828008" indent="0">
              <a:buNone/>
              <a:defRPr sz="2000"/>
            </a:lvl5pPr>
            <a:lvl6pPr marL="2285010" indent="0">
              <a:buNone/>
              <a:defRPr sz="2000"/>
            </a:lvl6pPr>
            <a:lvl7pPr marL="2742011" indent="0">
              <a:buNone/>
              <a:defRPr sz="2000"/>
            </a:lvl7pPr>
            <a:lvl8pPr marL="3199013" indent="0">
              <a:buNone/>
              <a:defRPr sz="2000"/>
            </a:lvl8pPr>
            <a:lvl9pPr marL="3656015" indent="0">
              <a:buNone/>
              <a:defRPr sz="2000"/>
            </a:lvl9pPr>
          </a:lstStyle>
          <a:p>
            <a:r>
              <a:rPr kumimoji="1" lang="zh-CN" altLang="en-US"/>
              <a:t>单击图标添加图片</a:t>
            </a:r>
          </a:p>
        </p:txBody>
      </p:sp>
      <p:sp>
        <p:nvSpPr>
          <p:cNvPr id="4" name="文本占位符 3"/>
          <p:cNvSpPr>
            <a:spLocks noGrp="1"/>
          </p:cNvSpPr>
          <p:nvPr>
            <p:ph type="body" sz="half" idx="2"/>
          </p:nvPr>
        </p:nvSpPr>
        <p:spPr>
          <a:xfrm>
            <a:off x="1792289" y="4025507"/>
            <a:ext cx="5486400" cy="603647"/>
          </a:xfrm>
        </p:spPr>
        <p:txBody>
          <a:bodyPr/>
          <a:lstStyle>
            <a:lvl1pPr marL="0" indent="0">
              <a:buNone/>
              <a:defRPr sz="1400"/>
            </a:lvl1pPr>
            <a:lvl2pPr marL="457002" indent="0">
              <a:buNone/>
              <a:defRPr sz="1200"/>
            </a:lvl2pPr>
            <a:lvl3pPr marL="914005" indent="0">
              <a:buNone/>
              <a:defRPr sz="1000"/>
            </a:lvl3pPr>
            <a:lvl4pPr marL="1371006" indent="0">
              <a:buNone/>
              <a:defRPr sz="900"/>
            </a:lvl4pPr>
            <a:lvl5pPr marL="1828008" indent="0">
              <a:buNone/>
              <a:defRPr sz="900"/>
            </a:lvl5pPr>
            <a:lvl6pPr marL="2285010" indent="0">
              <a:buNone/>
              <a:defRPr sz="900"/>
            </a:lvl6pPr>
            <a:lvl7pPr marL="2742011" indent="0">
              <a:buNone/>
              <a:defRPr sz="900"/>
            </a:lvl7pPr>
            <a:lvl8pPr marL="3199013" indent="0">
              <a:buNone/>
              <a:defRPr sz="900"/>
            </a:lvl8pPr>
            <a:lvl9pPr marL="3656015" indent="0">
              <a:buNone/>
              <a:defRPr sz="900"/>
            </a:lvl9pPr>
          </a:lstStyle>
          <a:p>
            <a:pPr lvl="0"/>
            <a:r>
              <a:rPr kumimoji="1" lang="zh-CN" altLang="en-US"/>
              <a:t>编辑母版文本样式</a:t>
            </a:r>
          </a:p>
        </p:txBody>
      </p:sp>
      <p:sp>
        <p:nvSpPr>
          <p:cNvPr id="5" name="日期占位符 4"/>
          <p:cNvSpPr>
            <a:spLocks noGrp="1"/>
          </p:cNvSpPr>
          <p:nvPr>
            <p:ph type="dt" sz="half" idx="10"/>
          </p:nvPr>
        </p:nvSpPr>
        <p:spPr/>
        <p:txBody>
          <a:bodyPr/>
          <a:lstStyle/>
          <a:p>
            <a:fld id="{403991EF-8529-D44C-B83E-99CC19731065}" type="datetimeFigureOut">
              <a:rPr kumimoji="1" lang="zh-CN" altLang="en-US" smtClean="0">
                <a:solidFill>
                  <a:prstClr val="black">
                    <a:tint val="75000"/>
                  </a:prstClr>
                </a:solidFill>
                <a:latin typeface="Century Gothic"/>
                <a:ea typeface="微软雅黑"/>
              </a:rPr>
              <a:pPr/>
              <a:t>2017/8/14</a:t>
            </a:fld>
            <a:endParaRPr kumimoji="1" lang="zh-CN" altLang="en-US">
              <a:solidFill>
                <a:prstClr val="black">
                  <a:tint val="75000"/>
                </a:prstClr>
              </a:solidFill>
              <a:latin typeface="Century Gothic"/>
              <a:ea typeface="微软雅黑"/>
            </a:endParaRPr>
          </a:p>
        </p:txBody>
      </p:sp>
      <p:sp>
        <p:nvSpPr>
          <p:cNvPr id="6" name="页脚占位符 5"/>
          <p:cNvSpPr>
            <a:spLocks noGrp="1"/>
          </p:cNvSpPr>
          <p:nvPr>
            <p:ph type="ftr" sz="quarter" idx="11"/>
          </p:nvPr>
        </p:nvSpPr>
        <p:spPr/>
        <p:txBody>
          <a:bodyPr/>
          <a:lstStyle/>
          <a:p>
            <a:endParaRPr kumimoji="1" lang="zh-CN" altLang="en-US">
              <a:solidFill>
                <a:prstClr val="black">
                  <a:tint val="75000"/>
                </a:prstClr>
              </a:solidFill>
              <a:latin typeface="Century Gothic"/>
              <a:ea typeface="微软雅黑"/>
            </a:endParaRPr>
          </a:p>
        </p:txBody>
      </p:sp>
      <p:sp>
        <p:nvSpPr>
          <p:cNvPr id="7" name="幻灯片编号占位符 6"/>
          <p:cNvSpPr>
            <a:spLocks noGrp="1"/>
          </p:cNvSpPr>
          <p:nvPr>
            <p:ph type="sldNum" sz="quarter" idx="12"/>
          </p:nvPr>
        </p:nvSpPr>
        <p:spPr/>
        <p:txBody>
          <a:bodyPr/>
          <a:lstStyle/>
          <a:p>
            <a:fld id="{1EBCCA98-5836-6F4B-9A1A-CDA2FA233A74}" type="slidenum">
              <a:rPr kumimoji="1" lang="zh-CN" altLang="en-US" smtClean="0">
                <a:solidFill>
                  <a:prstClr val="black">
                    <a:tint val="75000"/>
                  </a:prstClr>
                </a:solidFill>
                <a:latin typeface="Century Gothic"/>
                <a:ea typeface="微软雅黑"/>
              </a:rPr>
              <a:pPr/>
              <a:t>‹#›</a:t>
            </a:fld>
            <a:endParaRPr kumimoji="1" lang="zh-CN" altLang="en-US">
              <a:solidFill>
                <a:prstClr val="black">
                  <a:tint val="75000"/>
                </a:prstClr>
              </a:solidFill>
              <a:latin typeface="Century Gothic"/>
              <a:ea typeface="微软雅黑"/>
            </a:endParaRPr>
          </a:p>
        </p:txBody>
      </p:sp>
    </p:spTree>
    <p:extLst>
      <p:ext uri="{BB962C8B-B14F-4D97-AF65-F5344CB8AC3E}">
        <p14:creationId xmlns:p14="http://schemas.microsoft.com/office/powerpoint/2010/main" val="56007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编辑母版文本样式</a:t>
            </a:r>
          </a:p>
          <a:p>
            <a:pPr lvl="1"/>
            <a:r>
              <a:rPr kumimoji="1" lang="zh-CN" altLang="en-US"/>
              <a:t>第二级</a:t>
            </a:r>
          </a:p>
          <a:p>
            <a:pPr lvl="2"/>
            <a:r>
              <a:rPr kumimoji="1" lang="zh-CN" altLang="en-US"/>
              <a:t>第三级</a:t>
            </a:r>
          </a:p>
          <a:p>
            <a:pPr lvl="3"/>
            <a:r>
              <a:rPr kumimoji="1" lang="zh-CN" altLang="en-US"/>
              <a:t>第四级</a:t>
            </a:r>
          </a:p>
          <a:p>
            <a:pPr lvl="4"/>
            <a:r>
              <a:rPr kumimoji="1" lang="zh-CN" altLang="en-US"/>
              <a:t>第五级</a:t>
            </a:r>
          </a:p>
        </p:txBody>
      </p:sp>
      <p:sp>
        <p:nvSpPr>
          <p:cNvPr id="4" name="日期占位符 3"/>
          <p:cNvSpPr>
            <a:spLocks noGrp="1"/>
          </p:cNvSpPr>
          <p:nvPr>
            <p:ph type="dt" sz="half" idx="10"/>
          </p:nvPr>
        </p:nvSpPr>
        <p:spPr/>
        <p:txBody>
          <a:bodyPr/>
          <a:lstStyle/>
          <a:p>
            <a:fld id="{403991EF-8529-D44C-B83E-99CC19731065}" type="datetimeFigureOut">
              <a:rPr kumimoji="1" lang="zh-CN" altLang="en-US" smtClean="0">
                <a:solidFill>
                  <a:prstClr val="black">
                    <a:tint val="75000"/>
                  </a:prstClr>
                </a:solidFill>
                <a:latin typeface="Century Gothic"/>
                <a:ea typeface="微软雅黑"/>
              </a:rPr>
              <a:pPr/>
              <a:t>2017/8/14</a:t>
            </a:fld>
            <a:endParaRPr kumimoji="1" lang="zh-CN" altLang="en-US">
              <a:solidFill>
                <a:prstClr val="black">
                  <a:tint val="75000"/>
                </a:prstClr>
              </a:solidFill>
              <a:latin typeface="Century Gothic"/>
              <a:ea typeface="微软雅黑"/>
            </a:endParaRPr>
          </a:p>
        </p:txBody>
      </p:sp>
      <p:sp>
        <p:nvSpPr>
          <p:cNvPr id="5" name="页脚占位符 4"/>
          <p:cNvSpPr>
            <a:spLocks noGrp="1"/>
          </p:cNvSpPr>
          <p:nvPr>
            <p:ph type="ftr" sz="quarter" idx="11"/>
          </p:nvPr>
        </p:nvSpPr>
        <p:spPr/>
        <p:txBody>
          <a:bodyPr/>
          <a:lstStyle/>
          <a:p>
            <a:endParaRPr kumimoji="1" lang="zh-CN" altLang="en-US">
              <a:solidFill>
                <a:prstClr val="black">
                  <a:tint val="75000"/>
                </a:prstClr>
              </a:solidFill>
              <a:latin typeface="Century Gothic"/>
              <a:ea typeface="微软雅黑"/>
            </a:endParaRPr>
          </a:p>
        </p:txBody>
      </p:sp>
      <p:sp>
        <p:nvSpPr>
          <p:cNvPr id="6" name="幻灯片编号占位符 5"/>
          <p:cNvSpPr>
            <a:spLocks noGrp="1"/>
          </p:cNvSpPr>
          <p:nvPr>
            <p:ph type="sldNum" sz="quarter" idx="12"/>
          </p:nvPr>
        </p:nvSpPr>
        <p:spPr/>
        <p:txBody>
          <a:bodyPr/>
          <a:lstStyle/>
          <a:p>
            <a:fld id="{1EBCCA98-5836-6F4B-9A1A-CDA2FA233A74}" type="slidenum">
              <a:rPr kumimoji="1" lang="zh-CN" altLang="en-US" smtClean="0">
                <a:solidFill>
                  <a:prstClr val="black">
                    <a:tint val="75000"/>
                  </a:prstClr>
                </a:solidFill>
                <a:latin typeface="Century Gothic"/>
                <a:ea typeface="微软雅黑"/>
              </a:rPr>
              <a:pPr/>
              <a:t>‹#›</a:t>
            </a:fld>
            <a:endParaRPr kumimoji="1" lang="zh-CN" altLang="en-US">
              <a:solidFill>
                <a:prstClr val="black">
                  <a:tint val="75000"/>
                </a:prstClr>
              </a:solidFill>
              <a:latin typeface="Century Gothic"/>
              <a:ea typeface="微软雅黑"/>
            </a:endParaRPr>
          </a:p>
        </p:txBody>
      </p:sp>
    </p:spTree>
    <p:extLst>
      <p:ext uri="{BB962C8B-B14F-4D97-AF65-F5344CB8AC3E}">
        <p14:creationId xmlns:p14="http://schemas.microsoft.com/office/powerpoint/2010/main" val="1516079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3"/>
            <a:ext cx="2057400" cy="3290888"/>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457200" y="154783"/>
            <a:ext cx="6019800" cy="3290888"/>
          </a:xfrm>
        </p:spPr>
        <p:txBody>
          <a:bodyPr vert="eaVert"/>
          <a:lstStyle/>
          <a:p>
            <a:pPr lvl="0"/>
            <a:r>
              <a:rPr kumimoji="1" lang="zh-CN" altLang="en-US"/>
              <a:t>编辑母版文本样式</a:t>
            </a:r>
          </a:p>
          <a:p>
            <a:pPr lvl="1"/>
            <a:r>
              <a:rPr kumimoji="1" lang="zh-CN" altLang="en-US"/>
              <a:t>第二级</a:t>
            </a:r>
          </a:p>
          <a:p>
            <a:pPr lvl="2"/>
            <a:r>
              <a:rPr kumimoji="1" lang="zh-CN" altLang="en-US"/>
              <a:t>第三级</a:t>
            </a:r>
          </a:p>
          <a:p>
            <a:pPr lvl="3"/>
            <a:r>
              <a:rPr kumimoji="1" lang="zh-CN" altLang="en-US"/>
              <a:t>第四级</a:t>
            </a:r>
          </a:p>
          <a:p>
            <a:pPr lvl="4"/>
            <a:r>
              <a:rPr kumimoji="1" lang="zh-CN" altLang="en-US"/>
              <a:t>第五级</a:t>
            </a:r>
          </a:p>
        </p:txBody>
      </p:sp>
      <p:sp>
        <p:nvSpPr>
          <p:cNvPr id="4" name="日期占位符 3"/>
          <p:cNvSpPr>
            <a:spLocks noGrp="1"/>
          </p:cNvSpPr>
          <p:nvPr>
            <p:ph type="dt" sz="half" idx="10"/>
          </p:nvPr>
        </p:nvSpPr>
        <p:spPr/>
        <p:txBody>
          <a:bodyPr/>
          <a:lstStyle/>
          <a:p>
            <a:fld id="{403991EF-8529-D44C-B83E-99CC19731065}" type="datetimeFigureOut">
              <a:rPr kumimoji="1" lang="zh-CN" altLang="en-US" smtClean="0">
                <a:solidFill>
                  <a:prstClr val="black">
                    <a:tint val="75000"/>
                  </a:prstClr>
                </a:solidFill>
                <a:latin typeface="Century Gothic"/>
                <a:ea typeface="微软雅黑"/>
              </a:rPr>
              <a:pPr/>
              <a:t>2017/8/14</a:t>
            </a:fld>
            <a:endParaRPr kumimoji="1" lang="zh-CN" altLang="en-US">
              <a:solidFill>
                <a:prstClr val="black">
                  <a:tint val="75000"/>
                </a:prstClr>
              </a:solidFill>
              <a:latin typeface="Century Gothic"/>
              <a:ea typeface="微软雅黑"/>
            </a:endParaRPr>
          </a:p>
        </p:txBody>
      </p:sp>
      <p:sp>
        <p:nvSpPr>
          <p:cNvPr id="5" name="页脚占位符 4"/>
          <p:cNvSpPr>
            <a:spLocks noGrp="1"/>
          </p:cNvSpPr>
          <p:nvPr>
            <p:ph type="ftr" sz="quarter" idx="11"/>
          </p:nvPr>
        </p:nvSpPr>
        <p:spPr/>
        <p:txBody>
          <a:bodyPr/>
          <a:lstStyle/>
          <a:p>
            <a:endParaRPr kumimoji="1" lang="zh-CN" altLang="en-US">
              <a:solidFill>
                <a:prstClr val="black">
                  <a:tint val="75000"/>
                </a:prstClr>
              </a:solidFill>
              <a:latin typeface="Century Gothic"/>
              <a:ea typeface="微软雅黑"/>
            </a:endParaRPr>
          </a:p>
        </p:txBody>
      </p:sp>
      <p:sp>
        <p:nvSpPr>
          <p:cNvPr id="6" name="幻灯片编号占位符 5"/>
          <p:cNvSpPr>
            <a:spLocks noGrp="1"/>
          </p:cNvSpPr>
          <p:nvPr>
            <p:ph type="sldNum" sz="quarter" idx="12"/>
          </p:nvPr>
        </p:nvSpPr>
        <p:spPr/>
        <p:txBody>
          <a:bodyPr/>
          <a:lstStyle/>
          <a:p>
            <a:fld id="{1EBCCA98-5836-6F4B-9A1A-CDA2FA233A74}" type="slidenum">
              <a:rPr kumimoji="1" lang="zh-CN" altLang="en-US" smtClean="0">
                <a:solidFill>
                  <a:prstClr val="black">
                    <a:tint val="75000"/>
                  </a:prstClr>
                </a:solidFill>
                <a:latin typeface="Century Gothic"/>
                <a:ea typeface="微软雅黑"/>
              </a:rPr>
              <a:pPr/>
              <a:t>‹#›</a:t>
            </a:fld>
            <a:endParaRPr kumimoji="1" lang="zh-CN" altLang="en-US">
              <a:solidFill>
                <a:prstClr val="black">
                  <a:tint val="75000"/>
                </a:prstClr>
              </a:solidFill>
              <a:latin typeface="Century Gothic"/>
              <a:ea typeface="微软雅黑"/>
            </a:endParaRPr>
          </a:p>
        </p:txBody>
      </p:sp>
    </p:spTree>
    <p:extLst>
      <p:ext uri="{BB962C8B-B14F-4D97-AF65-F5344CB8AC3E}">
        <p14:creationId xmlns:p14="http://schemas.microsoft.com/office/powerpoint/2010/main" val="2673540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3" name="矩形 2"/>
          <p:cNvSpPr/>
          <p:nvPr userDrawn="1"/>
        </p:nvSpPr>
        <p:spPr>
          <a:xfrm>
            <a:off x="671513" y="1684722"/>
            <a:ext cx="4572000" cy="715562"/>
          </a:xfrm>
          <a:prstGeom prst="rect">
            <a:avLst/>
          </a:prstGeom>
        </p:spPr>
        <p:txBody>
          <a:bodyPr wrap="square" lIns="68552" tIns="34276" rIns="68552" bIns="34276">
            <a:spAutoFit/>
          </a:bodyPr>
          <a:lstStyle/>
          <a:p>
            <a:r>
              <a:rPr lang="zh-CN" altLang="en-US" sz="2100" dirty="0">
                <a:solidFill>
                  <a:schemeClr val="bg1"/>
                </a:solidFill>
                <a:latin typeface="微软雅黑 Light" panose="020B0502040204020203" pitchFamily="34" charset="-122"/>
                <a:ea typeface="微软雅黑 Light" panose="020B0502040204020203" pitchFamily="34" charset="-122"/>
              </a:rPr>
              <a:t>突显内容</a:t>
            </a:r>
            <a:br>
              <a:rPr lang="zh-CN" altLang="en-US" sz="2100" dirty="0">
                <a:solidFill>
                  <a:schemeClr val="bg1"/>
                </a:solidFill>
                <a:latin typeface="微软雅黑 Light" panose="020B0502040204020203" pitchFamily="34" charset="-122"/>
                <a:ea typeface="微软雅黑 Light" panose="020B0502040204020203" pitchFamily="34" charset="-122"/>
              </a:rPr>
            </a:br>
            <a:r>
              <a:rPr lang="zh-CN" altLang="en-US" sz="2100" dirty="0">
                <a:solidFill>
                  <a:schemeClr val="bg1"/>
                </a:solidFill>
                <a:latin typeface="微软雅黑 Light" panose="020B0502040204020203" pitchFamily="34" charset="-122"/>
                <a:ea typeface="微软雅黑 Light" panose="020B0502040204020203" pitchFamily="34" charset="-122"/>
              </a:rPr>
              <a:t>精妙的设计不应喧宾夺主</a:t>
            </a:r>
          </a:p>
        </p:txBody>
      </p:sp>
      <p:sp>
        <p:nvSpPr>
          <p:cNvPr id="4" name="矩形 3"/>
          <p:cNvSpPr/>
          <p:nvPr userDrawn="1"/>
        </p:nvSpPr>
        <p:spPr>
          <a:xfrm>
            <a:off x="671513" y="2400303"/>
            <a:ext cx="4572000" cy="838673"/>
          </a:xfrm>
          <a:prstGeom prst="rect">
            <a:avLst/>
          </a:prstGeom>
        </p:spPr>
        <p:txBody>
          <a:bodyPr wrap="square" lIns="68552" tIns="34276" rIns="68552" bIns="34276">
            <a:spAutoFit/>
          </a:bodyPr>
          <a:lstStyle/>
          <a:p>
            <a:r>
              <a:rPr lang="en-US" altLang="zh-CN" sz="1000" dirty="0" err="1">
                <a:solidFill>
                  <a:schemeClr val="bg1"/>
                </a:solidFill>
                <a:latin typeface="微软雅黑 Light" panose="020B0502040204020203" pitchFamily="34" charset="-122"/>
                <a:ea typeface="微软雅黑 Light" panose="020B0502040204020203" pitchFamily="34" charset="-122"/>
              </a:rPr>
              <a:t>Flyme</a:t>
            </a:r>
            <a:r>
              <a:rPr lang="en-US" altLang="zh-CN" sz="1000" dirty="0">
                <a:solidFill>
                  <a:schemeClr val="bg1"/>
                </a:solidFill>
                <a:latin typeface="微软雅黑 Light" panose="020B0502040204020203" pitchFamily="34" charset="-122"/>
                <a:ea typeface="微软雅黑 Light" panose="020B0502040204020203" pitchFamily="34" charset="-122"/>
              </a:rPr>
              <a:t> 5 </a:t>
            </a:r>
            <a:r>
              <a:rPr lang="zh-CN" altLang="en-US" sz="1000" dirty="0">
                <a:solidFill>
                  <a:schemeClr val="bg1"/>
                </a:solidFill>
                <a:latin typeface="微软雅黑 Light" panose="020B0502040204020203" pitchFamily="34" charset="-122"/>
                <a:ea typeface="微软雅黑 Light" panose="020B0502040204020203" pitchFamily="34" charset="-122"/>
              </a:rPr>
              <a:t>的设计思路便是突出内容</a:t>
            </a:r>
            <a:r>
              <a:rPr lang="en-US" altLang="zh-CN" sz="1000" dirty="0">
                <a:solidFill>
                  <a:schemeClr val="bg1"/>
                </a:solidFill>
                <a:latin typeface="微软雅黑 Light" panose="020B0502040204020203" pitchFamily="34" charset="-122"/>
                <a:ea typeface="微软雅黑 Light" panose="020B0502040204020203" pitchFamily="34" charset="-122"/>
              </a:rPr>
              <a:t>——</a:t>
            </a:r>
            <a:r>
              <a:rPr lang="zh-CN" altLang="en-US" sz="1000" dirty="0">
                <a:solidFill>
                  <a:schemeClr val="bg1"/>
                </a:solidFill>
                <a:latin typeface="微软雅黑 Light" panose="020B0502040204020203" pitchFamily="34" charset="-122"/>
                <a:ea typeface="微软雅黑 Light" panose="020B0502040204020203" pitchFamily="34" charset="-122"/>
              </a:rPr>
              <a:t>精妙的设计不应该喧宾夺主。</a:t>
            </a:r>
          </a:p>
          <a:p>
            <a:r>
              <a:rPr lang="zh-CN" altLang="en-US" sz="1000" dirty="0">
                <a:solidFill>
                  <a:schemeClr val="bg1"/>
                </a:solidFill>
                <a:latin typeface="微软雅黑 Light" panose="020B0502040204020203" pitchFamily="34" charset="-122"/>
                <a:ea typeface="微软雅黑 Light" panose="020B0502040204020203" pitchFamily="34" charset="-122"/>
              </a:rPr>
              <a:t>我们更愿意将设计作为内容的辅助。在这个思路下，内容与设计</a:t>
            </a:r>
          </a:p>
          <a:p>
            <a:r>
              <a:rPr lang="zh-CN" altLang="en-US" sz="1000" dirty="0">
                <a:solidFill>
                  <a:schemeClr val="bg1"/>
                </a:solidFill>
                <a:latin typeface="微软雅黑 Light" panose="020B0502040204020203" pitchFamily="34" charset="-122"/>
                <a:ea typeface="微软雅黑 Light" panose="020B0502040204020203" pitchFamily="34" charset="-122"/>
              </a:rPr>
              <a:t>的协调，便是主要突破的课题。我们从内容中汲取设计灵感，音</a:t>
            </a:r>
          </a:p>
          <a:p>
            <a:r>
              <a:rPr lang="zh-CN" altLang="en-US" sz="1000" dirty="0">
                <a:solidFill>
                  <a:schemeClr val="bg1"/>
                </a:solidFill>
                <a:latin typeface="微软雅黑 Light" panose="020B0502040204020203" pitchFamily="34" charset="-122"/>
                <a:ea typeface="微软雅黑 Light" panose="020B0502040204020203" pitchFamily="34" charset="-122"/>
              </a:rPr>
              <a:t>乐专辑、视频色调、应用首屏等细节都将被 </a:t>
            </a:r>
            <a:r>
              <a:rPr lang="en-US" altLang="zh-CN" sz="1000" dirty="0" err="1">
                <a:solidFill>
                  <a:schemeClr val="bg1"/>
                </a:solidFill>
                <a:latin typeface="微软雅黑 Light" panose="020B0502040204020203" pitchFamily="34" charset="-122"/>
                <a:ea typeface="微软雅黑 Light" panose="020B0502040204020203" pitchFamily="34" charset="-122"/>
              </a:rPr>
              <a:t>Flyme</a:t>
            </a:r>
            <a:r>
              <a:rPr lang="en-US" altLang="zh-CN" sz="1000" dirty="0">
                <a:solidFill>
                  <a:schemeClr val="bg1"/>
                </a:solidFill>
                <a:latin typeface="微软雅黑 Light" panose="020B0502040204020203" pitchFamily="34" charset="-122"/>
                <a:ea typeface="微软雅黑 Light" panose="020B0502040204020203" pitchFamily="34" charset="-122"/>
              </a:rPr>
              <a:t> 5 </a:t>
            </a:r>
            <a:r>
              <a:rPr lang="zh-CN" altLang="en-US" sz="1000" dirty="0">
                <a:solidFill>
                  <a:schemeClr val="bg1"/>
                </a:solidFill>
                <a:latin typeface="微软雅黑 Light" panose="020B0502040204020203" pitchFamily="34" charset="-122"/>
                <a:ea typeface="微软雅黑 Light" panose="020B0502040204020203" pitchFamily="34" charset="-122"/>
              </a:rPr>
              <a:t>的控件自</a:t>
            </a:r>
          </a:p>
          <a:p>
            <a:r>
              <a:rPr lang="zh-CN" altLang="en-US" sz="1000" dirty="0">
                <a:solidFill>
                  <a:schemeClr val="bg1"/>
                </a:solidFill>
                <a:latin typeface="微软雅黑 Light" panose="020B0502040204020203" pitchFamily="34" charset="-122"/>
                <a:ea typeface="微软雅黑 Light" panose="020B0502040204020203" pitchFamily="34" charset="-122"/>
              </a:rPr>
              <a:t>动识别，演变为凸显内容，却又不夺目的背景。</a:t>
            </a:r>
          </a:p>
        </p:txBody>
      </p:sp>
      <p:grpSp>
        <p:nvGrpSpPr>
          <p:cNvPr id="5" name="组合 4"/>
          <p:cNvGrpSpPr/>
          <p:nvPr userDrawn="1"/>
        </p:nvGrpSpPr>
        <p:grpSpPr>
          <a:xfrm>
            <a:off x="746524" y="3377149"/>
            <a:ext cx="191095" cy="191096"/>
            <a:chOff x="995363" y="4502865"/>
            <a:chExt cx="254794" cy="254794"/>
          </a:xfrm>
        </p:grpSpPr>
        <p:sp>
          <p:nvSpPr>
            <p:cNvPr id="6" name="椭圆 5"/>
            <p:cNvSpPr/>
            <p:nvPr/>
          </p:nvSpPr>
          <p:spPr>
            <a:xfrm>
              <a:off x="995363" y="4502865"/>
              <a:ext cx="254794" cy="25479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7"/>
            <p:cNvGrpSpPr>
              <a:grpSpLocks/>
            </p:cNvGrpSpPr>
            <p:nvPr/>
          </p:nvGrpSpPr>
          <p:grpSpPr bwMode="auto">
            <a:xfrm rot="5400000">
              <a:off x="1041220" y="4597356"/>
              <a:ext cx="144866" cy="73436"/>
              <a:chOff x="6716" y="33700"/>
              <a:chExt cx="383575" cy="195163"/>
            </a:xfrm>
          </p:grpSpPr>
          <p:cxnSp>
            <p:nvCxnSpPr>
              <p:cNvPr id="8" name="直接连接符 8"/>
              <p:cNvCxnSpPr>
                <a:cxnSpLocks noChangeShapeType="1"/>
              </p:cNvCxnSpPr>
              <p:nvPr/>
            </p:nvCxnSpPr>
            <p:spPr bwMode="auto">
              <a:xfrm>
                <a:off x="6716" y="33700"/>
                <a:ext cx="194444" cy="195163"/>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cxnSp>
          <p:cxnSp>
            <p:nvCxnSpPr>
              <p:cNvPr id="9" name="直接连接符 9"/>
              <p:cNvCxnSpPr>
                <a:cxnSpLocks noChangeShapeType="1"/>
              </p:cNvCxnSpPr>
              <p:nvPr/>
            </p:nvCxnSpPr>
            <p:spPr bwMode="auto">
              <a:xfrm flipV="1">
                <a:off x="188409" y="33700"/>
                <a:ext cx="201882" cy="19303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cxnSp>
        </p:grpSp>
      </p:grpSp>
      <p:grpSp>
        <p:nvGrpSpPr>
          <p:cNvPr id="10" name="组合 9"/>
          <p:cNvGrpSpPr/>
          <p:nvPr userDrawn="1"/>
        </p:nvGrpSpPr>
        <p:grpSpPr>
          <a:xfrm>
            <a:off x="1075138" y="3377149"/>
            <a:ext cx="191095" cy="191096"/>
            <a:chOff x="1433513" y="4502865"/>
            <a:chExt cx="254794" cy="254794"/>
          </a:xfrm>
        </p:grpSpPr>
        <p:sp>
          <p:nvSpPr>
            <p:cNvPr id="11" name="椭圆 10"/>
            <p:cNvSpPr/>
            <p:nvPr/>
          </p:nvSpPr>
          <p:spPr>
            <a:xfrm>
              <a:off x="1433513" y="4502865"/>
              <a:ext cx="254794" cy="25479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7"/>
            <p:cNvGrpSpPr>
              <a:grpSpLocks/>
            </p:cNvGrpSpPr>
            <p:nvPr/>
          </p:nvGrpSpPr>
          <p:grpSpPr bwMode="auto">
            <a:xfrm rot="16200000" flipH="1">
              <a:off x="1498418" y="4597356"/>
              <a:ext cx="144866" cy="73436"/>
              <a:chOff x="6716" y="33700"/>
              <a:chExt cx="383575" cy="195163"/>
            </a:xfrm>
          </p:grpSpPr>
          <p:cxnSp>
            <p:nvCxnSpPr>
              <p:cNvPr id="13" name="直接连接符 8"/>
              <p:cNvCxnSpPr>
                <a:cxnSpLocks noChangeShapeType="1"/>
              </p:cNvCxnSpPr>
              <p:nvPr/>
            </p:nvCxnSpPr>
            <p:spPr bwMode="auto">
              <a:xfrm>
                <a:off x="6716" y="33700"/>
                <a:ext cx="194444" cy="195163"/>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cxnSp>
          <p:cxnSp>
            <p:nvCxnSpPr>
              <p:cNvPr id="14" name="直接连接符 9"/>
              <p:cNvCxnSpPr>
                <a:cxnSpLocks noChangeShapeType="1"/>
              </p:cNvCxnSpPr>
              <p:nvPr/>
            </p:nvCxnSpPr>
            <p:spPr bwMode="auto">
              <a:xfrm flipV="1">
                <a:off x="188409" y="33700"/>
                <a:ext cx="201882" cy="19303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cxnSp>
        </p:grpSp>
      </p:grpSp>
    </p:spTree>
    <p:extLst>
      <p:ext uri="{BB962C8B-B14F-4D97-AF65-F5344CB8AC3E}">
        <p14:creationId xmlns:p14="http://schemas.microsoft.com/office/powerpoint/2010/main" val="1297680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1"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F2C3DB7C-2D6B-4C00-98DC-0DA6EC76AE3B}" type="datetimeFigureOut">
              <a:rPr lang="zh-CN" altLang="en-US" smtClean="0"/>
              <a:t>2017/8/14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06651A3-21E8-4EF8-877E-30E54495478B}" type="slidenum">
              <a:rPr lang="zh-CN" altLang="en-US" smtClean="0"/>
              <a:t>‹#›</a:t>
            </a:fld>
            <a:endParaRPr lang="zh-CN" altLang="en-US"/>
          </a:p>
        </p:txBody>
      </p:sp>
    </p:spTree>
    <p:extLst>
      <p:ext uri="{BB962C8B-B14F-4D97-AF65-F5344CB8AC3E}">
        <p14:creationId xmlns:p14="http://schemas.microsoft.com/office/powerpoint/2010/main" val="680452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7"/>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1" y="1260872"/>
            <a:ext cx="3868340" cy="617934"/>
          </a:xfrm>
        </p:spPr>
        <p:txBody>
          <a:bodyPr anchor="b"/>
          <a:lstStyle>
            <a:lvl1pPr marL="0" indent="0">
              <a:buNone/>
              <a:defRPr sz="1800" b="1"/>
            </a:lvl1pPr>
            <a:lvl2pPr marL="342761" indent="0">
              <a:buNone/>
              <a:defRPr sz="1500" b="1"/>
            </a:lvl2pPr>
            <a:lvl3pPr marL="685520" indent="0">
              <a:buNone/>
              <a:defRPr sz="1300" b="1"/>
            </a:lvl3pPr>
            <a:lvl4pPr marL="1028280" indent="0">
              <a:buNone/>
              <a:defRPr sz="1200" b="1"/>
            </a:lvl4pPr>
            <a:lvl5pPr marL="1371040" indent="0">
              <a:buNone/>
              <a:defRPr sz="1200" b="1"/>
            </a:lvl5pPr>
            <a:lvl6pPr marL="1713800" indent="0">
              <a:buNone/>
              <a:defRPr sz="1200" b="1"/>
            </a:lvl6pPr>
            <a:lvl7pPr marL="2056560" indent="0">
              <a:buNone/>
              <a:defRPr sz="1200" b="1"/>
            </a:lvl7pPr>
            <a:lvl8pPr marL="2399320" indent="0">
              <a:buNone/>
              <a:defRPr sz="1200" b="1"/>
            </a:lvl8pPr>
            <a:lvl9pPr marL="2742079"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1"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3" y="1260872"/>
            <a:ext cx="3887391" cy="617934"/>
          </a:xfrm>
        </p:spPr>
        <p:txBody>
          <a:bodyPr anchor="b"/>
          <a:lstStyle>
            <a:lvl1pPr marL="0" indent="0">
              <a:buNone/>
              <a:defRPr sz="1800" b="1"/>
            </a:lvl1pPr>
            <a:lvl2pPr marL="342761" indent="0">
              <a:buNone/>
              <a:defRPr sz="1500" b="1"/>
            </a:lvl2pPr>
            <a:lvl3pPr marL="685520" indent="0">
              <a:buNone/>
              <a:defRPr sz="1300" b="1"/>
            </a:lvl3pPr>
            <a:lvl4pPr marL="1028280" indent="0">
              <a:buNone/>
              <a:defRPr sz="1200" b="1"/>
            </a:lvl4pPr>
            <a:lvl5pPr marL="1371040" indent="0">
              <a:buNone/>
              <a:defRPr sz="1200" b="1"/>
            </a:lvl5pPr>
            <a:lvl6pPr marL="1713800" indent="0">
              <a:buNone/>
              <a:defRPr sz="1200" b="1"/>
            </a:lvl6pPr>
            <a:lvl7pPr marL="2056560" indent="0">
              <a:buNone/>
              <a:defRPr sz="1200" b="1"/>
            </a:lvl7pPr>
            <a:lvl8pPr marL="2399320" indent="0">
              <a:buNone/>
              <a:defRPr sz="1200" b="1"/>
            </a:lvl8pPr>
            <a:lvl9pPr marL="2742079"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3"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F2C3DB7C-2D6B-4C00-98DC-0DA6EC76AE3B}" type="datetimeFigureOut">
              <a:rPr lang="zh-CN" altLang="en-US" smtClean="0"/>
              <a:t>2017/8/14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06651A3-21E8-4EF8-877E-30E54495478B}" type="slidenum">
              <a:rPr lang="zh-CN" altLang="en-US" smtClean="0"/>
              <a:t>‹#›</a:t>
            </a:fld>
            <a:endParaRPr lang="zh-CN" altLang="en-US"/>
          </a:p>
        </p:txBody>
      </p:sp>
    </p:spTree>
    <p:extLst>
      <p:ext uri="{BB962C8B-B14F-4D97-AF65-F5344CB8AC3E}">
        <p14:creationId xmlns:p14="http://schemas.microsoft.com/office/powerpoint/2010/main" val="2990179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2C3DB7C-2D6B-4C00-98DC-0DA6EC76AE3B}" type="datetimeFigureOut">
              <a:rPr lang="zh-CN" altLang="en-US" smtClean="0"/>
              <a:t>2017/8/14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06651A3-21E8-4EF8-877E-30E54495478B}" type="slidenum">
              <a:rPr lang="zh-CN" altLang="en-US" smtClean="0"/>
              <a:t>‹#›</a:t>
            </a:fld>
            <a:endParaRPr lang="zh-CN" altLang="en-US"/>
          </a:p>
        </p:txBody>
      </p:sp>
    </p:spTree>
    <p:extLst>
      <p:ext uri="{BB962C8B-B14F-4D97-AF65-F5344CB8AC3E}">
        <p14:creationId xmlns:p14="http://schemas.microsoft.com/office/powerpoint/2010/main" val="2808949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C3DB7C-2D6B-4C00-98DC-0DA6EC76AE3B}" type="datetimeFigureOut">
              <a:rPr lang="zh-CN" altLang="en-US" smtClean="0"/>
              <a:t>2017/8/14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06651A3-21E8-4EF8-877E-30E54495478B}" type="slidenum">
              <a:rPr lang="zh-CN" altLang="en-US" smtClean="0"/>
              <a:t>‹#›</a:t>
            </a:fld>
            <a:endParaRPr lang="zh-CN" altLang="en-US"/>
          </a:p>
        </p:txBody>
      </p:sp>
    </p:spTree>
    <p:extLst>
      <p:ext uri="{BB962C8B-B14F-4D97-AF65-F5344CB8AC3E}">
        <p14:creationId xmlns:p14="http://schemas.microsoft.com/office/powerpoint/2010/main" val="2624282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72"/>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761" indent="0">
              <a:buNone/>
              <a:defRPr sz="1000"/>
            </a:lvl2pPr>
            <a:lvl3pPr marL="685520" indent="0">
              <a:buNone/>
              <a:defRPr sz="900"/>
            </a:lvl3pPr>
            <a:lvl4pPr marL="1028280" indent="0">
              <a:buNone/>
              <a:defRPr sz="700"/>
            </a:lvl4pPr>
            <a:lvl5pPr marL="1371040" indent="0">
              <a:buNone/>
              <a:defRPr sz="700"/>
            </a:lvl5pPr>
            <a:lvl6pPr marL="1713800" indent="0">
              <a:buNone/>
              <a:defRPr sz="700"/>
            </a:lvl6pPr>
            <a:lvl7pPr marL="2056560" indent="0">
              <a:buNone/>
              <a:defRPr sz="700"/>
            </a:lvl7pPr>
            <a:lvl8pPr marL="2399320" indent="0">
              <a:buNone/>
              <a:defRPr sz="700"/>
            </a:lvl8pPr>
            <a:lvl9pPr marL="2742079" indent="0">
              <a:buNone/>
              <a:defRPr sz="7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2C3DB7C-2D6B-4C00-98DC-0DA6EC76AE3B}" type="datetimeFigureOut">
              <a:rPr lang="zh-CN" altLang="en-US" smtClean="0"/>
              <a:t>2017/8/14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06651A3-21E8-4EF8-877E-30E54495478B}" type="slidenum">
              <a:rPr lang="zh-CN" altLang="en-US" smtClean="0"/>
              <a:t>‹#›</a:t>
            </a:fld>
            <a:endParaRPr lang="zh-CN" altLang="en-US"/>
          </a:p>
        </p:txBody>
      </p:sp>
    </p:spTree>
    <p:extLst>
      <p:ext uri="{BB962C8B-B14F-4D97-AF65-F5344CB8AC3E}">
        <p14:creationId xmlns:p14="http://schemas.microsoft.com/office/powerpoint/2010/main" val="4100210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72"/>
            <a:ext cx="4629150" cy="3655219"/>
          </a:xfrm>
        </p:spPr>
        <p:txBody>
          <a:bodyPr anchor="t"/>
          <a:lstStyle>
            <a:lvl1pPr marL="0" indent="0">
              <a:buNone/>
              <a:defRPr sz="2400"/>
            </a:lvl1pPr>
            <a:lvl2pPr marL="342761" indent="0">
              <a:buNone/>
              <a:defRPr sz="2100"/>
            </a:lvl2pPr>
            <a:lvl3pPr marL="685520" indent="0">
              <a:buNone/>
              <a:defRPr sz="1800"/>
            </a:lvl3pPr>
            <a:lvl4pPr marL="1028280" indent="0">
              <a:buNone/>
              <a:defRPr sz="1500"/>
            </a:lvl4pPr>
            <a:lvl5pPr marL="1371040" indent="0">
              <a:buNone/>
              <a:defRPr sz="1500"/>
            </a:lvl5pPr>
            <a:lvl6pPr marL="1713800" indent="0">
              <a:buNone/>
              <a:defRPr sz="1500"/>
            </a:lvl6pPr>
            <a:lvl7pPr marL="2056560" indent="0">
              <a:buNone/>
              <a:defRPr sz="1500"/>
            </a:lvl7pPr>
            <a:lvl8pPr marL="2399320" indent="0">
              <a:buNone/>
              <a:defRPr sz="1500"/>
            </a:lvl8pPr>
            <a:lvl9pPr marL="2742079"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761" indent="0">
              <a:buNone/>
              <a:defRPr sz="1000"/>
            </a:lvl2pPr>
            <a:lvl3pPr marL="685520" indent="0">
              <a:buNone/>
              <a:defRPr sz="900"/>
            </a:lvl3pPr>
            <a:lvl4pPr marL="1028280" indent="0">
              <a:buNone/>
              <a:defRPr sz="700"/>
            </a:lvl4pPr>
            <a:lvl5pPr marL="1371040" indent="0">
              <a:buNone/>
              <a:defRPr sz="700"/>
            </a:lvl5pPr>
            <a:lvl6pPr marL="1713800" indent="0">
              <a:buNone/>
              <a:defRPr sz="700"/>
            </a:lvl6pPr>
            <a:lvl7pPr marL="2056560" indent="0">
              <a:buNone/>
              <a:defRPr sz="700"/>
            </a:lvl7pPr>
            <a:lvl8pPr marL="2399320" indent="0">
              <a:buNone/>
              <a:defRPr sz="700"/>
            </a:lvl8pPr>
            <a:lvl9pPr marL="2742079" indent="0">
              <a:buNone/>
              <a:defRPr sz="7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2C3DB7C-2D6B-4C00-98DC-0DA6EC76AE3B}" type="datetimeFigureOut">
              <a:rPr lang="zh-CN" altLang="en-US" smtClean="0"/>
              <a:t>2017/8/14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06651A3-21E8-4EF8-877E-30E54495478B}" type="slidenum">
              <a:rPr lang="zh-CN" altLang="en-US" smtClean="0"/>
              <a:t>‹#›</a:t>
            </a:fld>
            <a:endParaRPr lang="zh-CN" altLang="en-US"/>
          </a:p>
        </p:txBody>
      </p:sp>
    </p:spTree>
    <p:extLst>
      <p:ext uri="{BB962C8B-B14F-4D97-AF65-F5344CB8AC3E}">
        <p14:creationId xmlns:p14="http://schemas.microsoft.com/office/powerpoint/2010/main" val="877862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7"/>
            <a:ext cx="7886700" cy="994172"/>
          </a:xfrm>
          <a:prstGeom prst="rect">
            <a:avLst/>
          </a:prstGeom>
        </p:spPr>
        <p:txBody>
          <a:bodyPr vert="horz" lIns="68552" tIns="34276" rIns="68552" bIns="34276"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68552" tIns="34276" rIns="68552" bIns="34276"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68552" tIns="34276" rIns="68552" bIns="34276" rtlCol="0" anchor="ctr"/>
          <a:lstStyle>
            <a:lvl1pPr algn="l">
              <a:defRPr sz="900">
                <a:solidFill>
                  <a:schemeClr val="tx1">
                    <a:tint val="75000"/>
                  </a:schemeClr>
                </a:solidFill>
              </a:defRPr>
            </a:lvl1pPr>
          </a:lstStyle>
          <a:p>
            <a:fld id="{F2C3DB7C-2D6B-4C00-98DC-0DA6EC76AE3B}" type="datetimeFigureOut">
              <a:rPr lang="zh-CN" altLang="en-US" smtClean="0"/>
              <a:t>2017/8/14</a:t>
            </a:fld>
            <a:endParaRPr lang="zh-CN" alt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552" tIns="34276" rIns="68552" bIns="34276"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8552" tIns="34276" rIns="68552" bIns="34276" rtlCol="0" anchor="ctr"/>
          <a:lstStyle>
            <a:lvl1pPr algn="r">
              <a:defRPr sz="900">
                <a:solidFill>
                  <a:schemeClr val="tx1">
                    <a:tint val="75000"/>
                  </a:schemeClr>
                </a:solidFill>
              </a:defRPr>
            </a:lvl1pPr>
          </a:lstStyle>
          <a:p>
            <a:fld id="{706651A3-21E8-4EF8-877E-30E54495478B}" type="slidenum">
              <a:rPr lang="zh-CN" altLang="en-US" smtClean="0"/>
              <a:t>‹#›</a:t>
            </a:fld>
            <a:endParaRPr lang="zh-CN" altLang="en-US"/>
          </a:p>
        </p:txBody>
      </p:sp>
    </p:spTree>
    <p:extLst>
      <p:ext uri="{BB962C8B-B14F-4D97-AF65-F5344CB8AC3E}">
        <p14:creationId xmlns:p14="http://schemas.microsoft.com/office/powerpoint/2010/main" val="28440776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9" r:id="rId12"/>
  </p:sldLayoutIdLst>
  <p:txStyles>
    <p:titleStyle>
      <a:lvl1pPr algn="l" defTabSz="68552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80" indent="-171380" algn="l" defTabSz="68552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40" indent="-171380" algn="l" defTabSz="68552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900" indent="-171380" algn="l" defTabSz="68552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60" indent="-171380" algn="l" defTabSz="68552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4pPr>
      <a:lvl5pPr marL="1542420" indent="-171380" algn="l" defTabSz="68552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5pPr>
      <a:lvl6pPr marL="1885180" indent="-171380" algn="l" defTabSz="68552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7940" indent="-171380" algn="l" defTabSz="68552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70700" indent="-171380" algn="l" defTabSz="68552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3460" indent="-171380" algn="l" defTabSz="68552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520" rtl="0" eaLnBrk="1" latinLnBrk="0" hangingPunct="1">
        <a:defRPr sz="1300" kern="1200">
          <a:solidFill>
            <a:schemeClr val="tx1"/>
          </a:solidFill>
          <a:latin typeface="+mn-lt"/>
          <a:ea typeface="+mn-ea"/>
          <a:cs typeface="+mn-cs"/>
        </a:defRPr>
      </a:lvl1pPr>
      <a:lvl2pPr marL="342761" algn="l" defTabSz="685520" rtl="0" eaLnBrk="1" latinLnBrk="0" hangingPunct="1">
        <a:defRPr sz="1300" kern="1200">
          <a:solidFill>
            <a:schemeClr val="tx1"/>
          </a:solidFill>
          <a:latin typeface="+mn-lt"/>
          <a:ea typeface="+mn-ea"/>
          <a:cs typeface="+mn-cs"/>
        </a:defRPr>
      </a:lvl2pPr>
      <a:lvl3pPr marL="685520" algn="l" defTabSz="685520" rtl="0" eaLnBrk="1" latinLnBrk="0" hangingPunct="1">
        <a:defRPr sz="1300" kern="1200">
          <a:solidFill>
            <a:schemeClr val="tx1"/>
          </a:solidFill>
          <a:latin typeface="+mn-lt"/>
          <a:ea typeface="+mn-ea"/>
          <a:cs typeface="+mn-cs"/>
        </a:defRPr>
      </a:lvl3pPr>
      <a:lvl4pPr marL="1028280" algn="l" defTabSz="685520" rtl="0" eaLnBrk="1" latinLnBrk="0" hangingPunct="1">
        <a:defRPr sz="1300" kern="1200">
          <a:solidFill>
            <a:schemeClr val="tx1"/>
          </a:solidFill>
          <a:latin typeface="+mn-lt"/>
          <a:ea typeface="+mn-ea"/>
          <a:cs typeface="+mn-cs"/>
        </a:defRPr>
      </a:lvl4pPr>
      <a:lvl5pPr marL="1371040" algn="l" defTabSz="685520" rtl="0" eaLnBrk="1" latinLnBrk="0" hangingPunct="1">
        <a:defRPr sz="1300" kern="1200">
          <a:solidFill>
            <a:schemeClr val="tx1"/>
          </a:solidFill>
          <a:latin typeface="+mn-lt"/>
          <a:ea typeface="+mn-ea"/>
          <a:cs typeface="+mn-cs"/>
        </a:defRPr>
      </a:lvl5pPr>
      <a:lvl6pPr marL="1713800" algn="l" defTabSz="685520" rtl="0" eaLnBrk="1" latinLnBrk="0" hangingPunct="1">
        <a:defRPr sz="1300" kern="1200">
          <a:solidFill>
            <a:schemeClr val="tx1"/>
          </a:solidFill>
          <a:latin typeface="+mn-lt"/>
          <a:ea typeface="+mn-ea"/>
          <a:cs typeface="+mn-cs"/>
        </a:defRPr>
      </a:lvl6pPr>
      <a:lvl7pPr marL="2056560" algn="l" defTabSz="685520" rtl="0" eaLnBrk="1" latinLnBrk="0" hangingPunct="1">
        <a:defRPr sz="1300" kern="1200">
          <a:solidFill>
            <a:schemeClr val="tx1"/>
          </a:solidFill>
          <a:latin typeface="+mn-lt"/>
          <a:ea typeface="+mn-ea"/>
          <a:cs typeface="+mn-cs"/>
        </a:defRPr>
      </a:lvl7pPr>
      <a:lvl8pPr marL="2399320" algn="l" defTabSz="685520" rtl="0" eaLnBrk="1" latinLnBrk="0" hangingPunct="1">
        <a:defRPr sz="1300" kern="1200">
          <a:solidFill>
            <a:schemeClr val="tx1"/>
          </a:solidFill>
          <a:latin typeface="+mn-lt"/>
          <a:ea typeface="+mn-ea"/>
          <a:cs typeface="+mn-cs"/>
        </a:defRPr>
      </a:lvl8pPr>
      <a:lvl9pPr marL="2742079" algn="l" defTabSz="685520"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7989058"/>
      </p:ext>
    </p:extLst>
  </p:cSld>
  <p:clrMap bg1="lt1" tx1="dk1" bg2="lt2" tx2="dk2" accent1="accent1" accent2="accent2" accent3="accent3" accent4="accent4" accent5="accent5" accent6="accent6" hlink="hlink" folHlink="folHlink"/>
  <p:sldLayoutIdLst>
    <p:sldLayoutId id="2147483711" r:id="rId1"/>
    <p:sldLayoutId id="2147483712" r:id="rId2"/>
  </p:sldLayoutIdLst>
  <p:txStyles>
    <p:titleStyle>
      <a:lvl1pPr algn="ctr" defTabSz="457002" rtl="0" eaLnBrk="1" latinLnBrk="0" hangingPunct="1">
        <a:spcBef>
          <a:spcPct val="0"/>
        </a:spcBef>
        <a:buNone/>
        <a:defRPr sz="4400" kern="1200">
          <a:solidFill>
            <a:schemeClr val="tx1"/>
          </a:solidFill>
          <a:latin typeface="+mj-lt"/>
          <a:ea typeface="+mj-ea"/>
          <a:cs typeface="+mj-cs"/>
        </a:defRPr>
      </a:lvl1pPr>
    </p:titleStyle>
    <p:bodyStyle>
      <a:lvl1pPr marL="342752" indent="-342752" algn="l" defTabSz="457002" rtl="0" eaLnBrk="1" latinLnBrk="0" hangingPunct="1">
        <a:spcBef>
          <a:spcPct val="20000"/>
        </a:spcBef>
        <a:buFont typeface="Arial"/>
        <a:buChar char="•"/>
        <a:defRPr sz="3200" kern="1200">
          <a:solidFill>
            <a:schemeClr val="tx1"/>
          </a:solidFill>
          <a:latin typeface="+mn-lt"/>
          <a:ea typeface="+mn-ea"/>
          <a:cs typeface="+mn-cs"/>
        </a:defRPr>
      </a:lvl1pPr>
      <a:lvl2pPr marL="742627" indent="-285626" algn="l" defTabSz="457002" rtl="0" eaLnBrk="1" latinLnBrk="0" hangingPunct="1">
        <a:spcBef>
          <a:spcPct val="20000"/>
        </a:spcBef>
        <a:buFont typeface="Arial"/>
        <a:buChar char="–"/>
        <a:defRPr sz="2800" kern="1200">
          <a:solidFill>
            <a:schemeClr val="tx1"/>
          </a:solidFill>
          <a:latin typeface="+mn-lt"/>
          <a:ea typeface="+mn-ea"/>
          <a:cs typeface="+mn-cs"/>
        </a:defRPr>
      </a:lvl2pPr>
      <a:lvl3pPr marL="1142505" indent="-228501" algn="l" defTabSz="457002" rtl="0" eaLnBrk="1" latinLnBrk="0" hangingPunct="1">
        <a:spcBef>
          <a:spcPct val="20000"/>
        </a:spcBef>
        <a:buFont typeface="Arial"/>
        <a:buChar char="•"/>
        <a:defRPr sz="2400" kern="1200">
          <a:solidFill>
            <a:schemeClr val="tx1"/>
          </a:solidFill>
          <a:latin typeface="+mn-lt"/>
          <a:ea typeface="+mn-ea"/>
          <a:cs typeface="+mn-cs"/>
        </a:defRPr>
      </a:lvl3pPr>
      <a:lvl4pPr marL="1599507" indent="-228501" algn="l" defTabSz="457002" rtl="0" eaLnBrk="1" latinLnBrk="0" hangingPunct="1">
        <a:spcBef>
          <a:spcPct val="20000"/>
        </a:spcBef>
        <a:buFont typeface="Arial"/>
        <a:buChar char="–"/>
        <a:defRPr sz="2000" kern="1200">
          <a:solidFill>
            <a:schemeClr val="tx1"/>
          </a:solidFill>
          <a:latin typeface="+mn-lt"/>
          <a:ea typeface="+mn-ea"/>
          <a:cs typeface="+mn-cs"/>
        </a:defRPr>
      </a:lvl4pPr>
      <a:lvl5pPr marL="2056509" indent="-228501" algn="l" defTabSz="457002" rtl="0" eaLnBrk="1" latinLnBrk="0" hangingPunct="1">
        <a:spcBef>
          <a:spcPct val="20000"/>
        </a:spcBef>
        <a:buFont typeface="Arial"/>
        <a:buChar char="»"/>
        <a:defRPr sz="2000" kern="1200">
          <a:solidFill>
            <a:schemeClr val="tx1"/>
          </a:solidFill>
          <a:latin typeface="+mn-lt"/>
          <a:ea typeface="+mn-ea"/>
          <a:cs typeface="+mn-cs"/>
        </a:defRPr>
      </a:lvl5pPr>
      <a:lvl6pPr marL="2513510" indent="-228501" algn="l" defTabSz="457002" rtl="0" eaLnBrk="1" latinLnBrk="0" hangingPunct="1">
        <a:spcBef>
          <a:spcPct val="20000"/>
        </a:spcBef>
        <a:buFont typeface="Arial"/>
        <a:buChar char="•"/>
        <a:defRPr sz="2000" kern="1200">
          <a:solidFill>
            <a:schemeClr val="tx1"/>
          </a:solidFill>
          <a:latin typeface="+mn-lt"/>
          <a:ea typeface="+mn-ea"/>
          <a:cs typeface="+mn-cs"/>
        </a:defRPr>
      </a:lvl6pPr>
      <a:lvl7pPr marL="2970512" indent="-228501" algn="l" defTabSz="457002" rtl="0" eaLnBrk="1" latinLnBrk="0" hangingPunct="1">
        <a:spcBef>
          <a:spcPct val="20000"/>
        </a:spcBef>
        <a:buFont typeface="Arial"/>
        <a:buChar char="•"/>
        <a:defRPr sz="2000" kern="1200">
          <a:solidFill>
            <a:schemeClr val="tx1"/>
          </a:solidFill>
          <a:latin typeface="+mn-lt"/>
          <a:ea typeface="+mn-ea"/>
          <a:cs typeface="+mn-cs"/>
        </a:defRPr>
      </a:lvl7pPr>
      <a:lvl8pPr marL="3427514" indent="-228501" algn="l" defTabSz="457002" rtl="0" eaLnBrk="1" latinLnBrk="0" hangingPunct="1">
        <a:spcBef>
          <a:spcPct val="20000"/>
        </a:spcBef>
        <a:buFont typeface="Arial"/>
        <a:buChar char="•"/>
        <a:defRPr sz="2000" kern="1200">
          <a:solidFill>
            <a:schemeClr val="tx1"/>
          </a:solidFill>
          <a:latin typeface="+mn-lt"/>
          <a:ea typeface="+mn-ea"/>
          <a:cs typeface="+mn-cs"/>
        </a:defRPr>
      </a:lvl8pPr>
      <a:lvl9pPr marL="3884516" indent="-228501" algn="l" defTabSz="45700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02" rtl="0" eaLnBrk="1" latinLnBrk="0" hangingPunct="1">
        <a:defRPr sz="1800" kern="1200">
          <a:solidFill>
            <a:schemeClr val="tx1"/>
          </a:solidFill>
          <a:latin typeface="+mn-lt"/>
          <a:ea typeface="+mn-ea"/>
          <a:cs typeface="+mn-cs"/>
        </a:defRPr>
      </a:lvl1pPr>
      <a:lvl2pPr marL="457002" algn="l" defTabSz="457002" rtl="0" eaLnBrk="1" latinLnBrk="0" hangingPunct="1">
        <a:defRPr sz="1800" kern="1200">
          <a:solidFill>
            <a:schemeClr val="tx1"/>
          </a:solidFill>
          <a:latin typeface="+mn-lt"/>
          <a:ea typeface="+mn-ea"/>
          <a:cs typeface="+mn-cs"/>
        </a:defRPr>
      </a:lvl2pPr>
      <a:lvl3pPr marL="914005" algn="l" defTabSz="457002" rtl="0" eaLnBrk="1" latinLnBrk="0" hangingPunct="1">
        <a:defRPr sz="1800" kern="1200">
          <a:solidFill>
            <a:schemeClr val="tx1"/>
          </a:solidFill>
          <a:latin typeface="+mn-lt"/>
          <a:ea typeface="+mn-ea"/>
          <a:cs typeface="+mn-cs"/>
        </a:defRPr>
      </a:lvl3pPr>
      <a:lvl4pPr marL="1371006" algn="l" defTabSz="457002" rtl="0" eaLnBrk="1" latinLnBrk="0" hangingPunct="1">
        <a:defRPr sz="1800" kern="1200">
          <a:solidFill>
            <a:schemeClr val="tx1"/>
          </a:solidFill>
          <a:latin typeface="+mn-lt"/>
          <a:ea typeface="+mn-ea"/>
          <a:cs typeface="+mn-cs"/>
        </a:defRPr>
      </a:lvl4pPr>
      <a:lvl5pPr marL="1828008" algn="l" defTabSz="457002" rtl="0" eaLnBrk="1" latinLnBrk="0" hangingPunct="1">
        <a:defRPr sz="1800" kern="1200">
          <a:solidFill>
            <a:schemeClr val="tx1"/>
          </a:solidFill>
          <a:latin typeface="+mn-lt"/>
          <a:ea typeface="+mn-ea"/>
          <a:cs typeface="+mn-cs"/>
        </a:defRPr>
      </a:lvl5pPr>
      <a:lvl6pPr marL="2285010" algn="l" defTabSz="457002" rtl="0" eaLnBrk="1" latinLnBrk="0" hangingPunct="1">
        <a:defRPr sz="1800" kern="1200">
          <a:solidFill>
            <a:schemeClr val="tx1"/>
          </a:solidFill>
          <a:latin typeface="+mn-lt"/>
          <a:ea typeface="+mn-ea"/>
          <a:cs typeface="+mn-cs"/>
        </a:defRPr>
      </a:lvl6pPr>
      <a:lvl7pPr marL="2742011" algn="l" defTabSz="457002" rtl="0" eaLnBrk="1" latinLnBrk="0" hangingPunct="1">
        <a:defRPr sz="1800" kern="1200">
          <a:solidFill>
            <a:schemeClr val="tx1"/>
          </a:solidFill>
          <a:latin typeface="+mn-lt"/>
          <a:ea typeface="+mn-ea"/>
          <a:cs typeface="+mn-cs"/>
        </a:defRPr>
      </a:lvl7pPr>
      <a:lvl8pPr marL="3199013" algn="l" defTabSz="457002" rtl="0" eaLnBrk="1" latinLnBrk="0" hangingPunct="1">
        <a:defRPr sz="1800" kern="1200">
          <a:solidFill>
            <a:schemeClr val="tx1"/>
          </a:solidFill>
          <a:latin typeface="+mn-lt"/>
          <a:ea typeface="+mn-ea"/>
          <a:cs typeface="+mn-cs"/>
        </a:defRPr>
      </a:lvl8pPr>
      <a:lvl9pPr marL="3656015" algn="l" defTabSz="45700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68552" tIns="34276" rIns="68552" bIns="34276"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457200" y="1200154"/>
            <a:ext cx="8229600" cy="3394472"/>
          </a:xfrm>
          <a:prstGeom prst="rect">
            <a:avLst/>
          </a:prstGeom>
        </p:spPr>
        <p:txBody>
          <a:bodyPr vert="horz" lIns="68552" tIns="34276" rIns="68552" bIns="34276"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457201" y="4767264"/>
            <a:ext cx="2133600" cy="273844"/>
          </a:xfrm>
          <a:prstGeom prst="rect">
            <a:avLst/>
          </a:prstGeom>
        </p:spPr>
        <p:txBody>
          <a:bodyPr vert="horz" lIns="68552" tIns="34276" rIns="68552" bIns="34276" rtlCol="0" anchor="ctr"/>
          <a:lstStyle>
            <a:lvl1pPr algn="l">
              <a:defRPr sz="1200">
                <a:solidFill>
                  <a:schemeClr val="tx1">
                    <a:tint val="75000"/>
                  </a:schemeClr>
                </a:solidFill>
              </a:defRPr>
            </a:lvl1pPr>
          </a:lstStyle>
          <a:p>
            <a:fld id="{403991EF-8529-D44C-B83E-99CC19731065}" type="datetimeFigureOut">
              <a:rPr kumimoji="1" lang="zh-CN" altLang="en-US" smtClean="0">
                <a:solidFill>
                  <a:prstClr val="black">
                    <a:tint val="75000"/>
                  </a:prstClr>
                </a:solidFill>
                <a:latin typeface="Century Gothic"/>
                <a:ea typeface="微软雅黑"/>
              </a:rPr>
              <a:pPr/>
              <a:t>2017/8/14</a:t>
            </a:fld>
            <a:endParaRPr kumimoji="1" lang="zh-CN" altLang="en-US">
              <a:solidFill>
                <a:prstClr val="black">
                  <a:tint val="75000"/>
                </a:prstClr>
              </a:solidFill>
              <a:latin typeface="Century Gothic"/>
              <a:ea typeface="微软雅黑"/>
            </a:endParaRPr>
          </a:p>
        </p:txBody>
      </p:sp>
      <p:sp>
        <p:nvSpPr>
          <p:cNvPr id="5" name="页脚占位符 4"/>
          <p:cNvSpPr>
            <a:spLocks noGrp="1"/>
          </p:cNvSpPr>
          <p:nvPr>
            <p:ph type="ftr" sz="quarter" idx="3"/>
          </p:nvPr>
        </p:nvSpPr>
        <p:spPr>
          <a:xfrm>
            <a:off x="3124200" y="4767264"/>
            <a:ext cx="2895600" cy="273844"/>
          </a:xfrm>
          <a:prstGeom prst="rect">
            <a:avLst/>
          </a:prstGeom>
        </p:spPr>
        <p:txBody>
          <a:bodyPr vert="horz" lIns="68552" tIns="34276" rIns="68552" bIns="34276" rtlCol="0" anchor="ctr"/>
          <a:lstStyle>
            <a:lvl1pPr algn="ctr">
              <a:defRPr sz="1200">
                <a:solidFill>
                  <a:schemeClr val="tx1">
                    <a:tint val="75000"/>
                  </a:schemeClr>
                </a:solidFill>
              </a:defRPr>
            </a:lvl1pPr>
          </a:lstStyle>
          <a:p>
            <a:endParaRPr kumimoji="1" lang="zh-CN" altLang="en-US">
              <a:solidFill>
                <a:prstClr val="black">
                  <a:tint val="75000"/>
                </a:prstClr>
              </a:solidFill>
              <a:latin typeface="Century Gothic"/>
              <a:ea typeface="微软雅黑"/>
            </a:endParaRPr>
          </a:p>
        </p:txBody>
      </p:sp>
      <p:sp>
        <p:nvSpPr>
          <p:cNvPr id="6" name="幻灯片编号占位符 5"/>
          <p:cNvSpPr>
            <a:spLocks noGrp="1"/>
          </p:cNvSpPr>
          <p:nvPr>
            <p:ph type="sldNum" sz="quarter" idx="4"/>
          </p:nvPr>
        </p:nvSpPr>
        <p:spPr>
          <a:xfrm>
            <a:off x="6553200" y="4767264"/>
            <a:ext cx="2133600" cy="273844"/>
          </a:xfrm>
          <a:prstGeom prst="rect">
            <a:avLst/>
          </a:prstGeom>
        </p:spPr>
        <p:txBody>
          <a:bodyPr vert="horz" lIns="68552" tIns="34276" rIns="68552" bIns="34276" rtlCol="0" anchor="ctr"/>
          <a:lstStyle>
            <a:lvl1pPr algn="r">
              <a:defRPr sz="1200">
                <a:solidFill>
                  <a:schemeClr val="tx1">
                    <a:tint val="75000"/>
                  </a:schemeClr>
                </a:solidFill>
              </a:defRPr>
            </a:lvl1pPr>
          </a:lstStyle>
          <a:p>
            <a:fld id="{1EBCCA98-5836-6F4B-9A1A-CDA2FA233A74}" type="slidenum">
              <a:rPr kumimoji="1" lang="zh-CN" altLang="en-US" smtClean="0">
                <a:solidFill>
                  <a:prstClr val="black">
                    <a:tint val="75000"/>
                  </a:prstClr>
                </a:solidFill>
                <a:latin typeface="Century Gothic"/>
                <a:ea typeface="微软雅黑"/>
              </a:rPr>
              <a:pPr/>
              <a:t>‹#›</a:t>
            </a:fld>
            <a:endParaRPr kumimoji="1" lang="zh-CN" altLang="en-US">
              <a:solidFill>
                <a:prstClr val="black">
                  <a:tint val="75000"/>
                </a:prstClr>
              </a:solidFill>
              <a:latin typeface="Century Gothic"/>
              <a:ea typeface="微软雅黑"/>
            </a:endParaRPr>
          </a:p>
        </p:txBody>
      </p:sp>
    </p:spTree>
    <p:extLst>
      <p:ext uri="{BB962C8B-B14F-4D97-AF65-F5344CB8AC3E}">
        <p14:creationId xmlns:p14="http://schemas.microsoft.com/office/powerpoint/2010/main" val="223068776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457002" rtl="0" eaLnBrk="1" latinLnBrk="0" hangingPunct="1">
        <a:spcBef>
          <a:spcPct val="0"/>
        </a:spcBef>
        <a:buNone/>
        <a:defRPr sz="4400" kern="1200">
          <a:solidFill>
            <a:schemeClr val="tx1"/>
          </a:solidFill>
          <a:latin typeface="+mj-lt"/>
          <a:ea typeface="+mj-ea"/>
          <a:cs typeface="+mj-cs"/>
        </a:defRPr>
      </a:lvl1pPr>
    </p:titleStyle>
    <p:bodyStyle>
      <a:lvl1pPr marL="342752" indent="-342752" algn="l" defTabSz="457002" rtl="0" eaLnBrk="1" latinLnBrk="0" hangingPunct="1">
        <a:spcBef>
          <a:spcPct val="20000"/>
        </a:spcBef>
        <a:buFont typeface="Arial"/>
        <a:buChar char="•"/>
        <a:defRPr sz="3200" kern="1200">
          <a:solidFill>
            <a:schemeClr val="tx1"/>
          </a:solidFill>
          <a:latin typeface="+mn-lt"/>
          <a:ea typeface="+mn-ea"/>
          <a:cs typeface="+mn-cs"/>
        </a:defRPr>
      </a:lvl1pPr>
      <a:lvl2pPr marL="742627" indent="-285626" algn="l" defTabSz="457002" rtl="0" eaLnBrk="1" latinLnBrk="0" hangingPunct="1">
        <a:spcBef>
          <a:spcPct val="20000"/>
        </a:spcBef>
        <a:buFont typeface="Arial"/>
        <a:buChar char="–"/>
        <a:defRPr sz="2800" kern="1200">
          <a:solidFill>
            <a:schemeClr val="tx1"/>
          </a:solidFill>
          <a:latin typeface="+mn-lt"/>
          <a:ea typeface="+mn-ea"/>
          <a:cs typeface="+mn-cs"/>
        </a:defRPr>
      </a:lvl2pPr>
      <a:lvl3pPr marL="1142505" indent="-228501" algn="l" defTabSz="457002" rtl="0" eaLnBrk="1" latinLnBrk="0" hangingPunct="1">
        <a:spcBef>
          <a:spcPct val="20000"/>
        </a:spcBef>
        <a:buFont typeface="Arial"/>
        <a:buChar char="•"/>
        <a:defRPr sz="2400" kern="1200">
          <a:solidFill>
            <a:schemeClr val="tx1"/>
          </a:solidFill>
          <a:latin typeface="+mn-lt"/>
          <a:ea typeface="+mn-ea"/>
          <a:cs typeface="+mn-cs"/>
        </a:defRPr>
      </a:lvl3pPr>
      <a:lvl4pPr marL="1599507" indent="-228501" algn="l" defTabSz="457002" rtl="0" eaLnBrk="1" latinLnBrk="0" hangingPunct="1">
        <a:spcBef>
          <a:spcPct val="20000"/>
        </a:spcBef>
        <a:buFont typeface="Arial"/>
        <a:buChar char="–"/>
        <a:defRPr sz="2000" kern="1200">
          <a:solidFill>
            <a:schemeClr val="tx1"/>
          </a:solidFill>
          <a:latin typeface="+mn-lt"/>
          <a:ea typeface="+mn-ea"/>
          <a:cs typeface="+mn-cs"/>
        </a:defRPr>
      </a:lvl4pPr>
      <a:lvl5pPr marL="2056509" indent="-228501" algn="l" defTabSz="457002" rtl="0" eaLnBrk="1" latinLnBrk="0" hangingPunct="1">
        <a:spcBef>
          <a:spcPct val="20000"/>
        </a:spcBef>
        <a:buFont typeface="Arial"/>
        <a:buChar char="»"/>
        <a:defRPr sz="2000" kern="1200">
          <a:solidFill>
            <a:schemeClr val="tx1"/>
          </a:solidFill>
          <a:latin typeface="+mn-lt"/>
          <a:ea typeface="+mn-ea"/>
          <a:cs typeface="+mn-cs"/>
        </a:defRPr>
      </a:lvl5pPr>
      <a:lvl6pPr marL="2513510" indent="-228501" algn="l" defTabSz="457002" rtl="0" eaLnBrk="1" latinLnBrk="0" hangingPunct="1">
        <a:spcBef>
          <a:spcPct val="20000"/>
        </a:spcBef>
        <a:buFont typeface="Arial"/>
        <a:buChar char="•"/>
        <a:defRPr sz="2000" kern="1200">
          <a:solidFill>
            <a:schemeClr val="tx1"/>
          </a:solidFill>
          <a:latin typeface="+mn-lt"/>
          <a:ea typeface="+mn-ea"/>
          <a:cs typeface="+mn-cs"/>
        </a:defRPr>
      </a:lvl6pPr>
      <a:lvl7pPr marL="2970512" indent="-228501" algn="l" defTabSz="457002" rtl="0" eaLnBrk="1" latinLnBrk="0" hangingPunct="1">
        <a:spcBef>
          <a:spcPct val="20000"/>
        </a:spcBef>
        <a:buFont typeface="Arial"/>
        <a:buChar char="•"/>
        <a:defRPr sz="2000" kern="1200">
          <a:solidFill>
            <a:schemeClr val="tx1"/>
          </a:solidFill>
          <a:latin typeface="+mn-lt"/>
          <a:ea typeface="+mn-ea"/>
          <a:cs typeface="+mn-cs"/>
        </a:defRPr>
      </a:lvl7pPr>
      <a:lvl8pPr marL="3427514" indent="-228501" algn="l" defTabSz="457002" rtl="0" eaLnBrk="1" latinLnBrk="0" hangingPunct="1">
        <a:spcBef>
          <a:spcPct val="20000"/>
        </a:spcBef>
        <a:buFont typeface="Arial"/>
        <a:buChar char="•"/>
        <a:defRPr sz="2000" kern="1200">
          <a:solidFill>
            <a:schemeClr val="tx1"/>
          </a:solidFill>
          <a:latin typeface="+mn-lt"/>
          <a:ea typeface="+mn-ea"/>
          <a:cs typeface="+mn-cs"/>
        </a:defRPr>
      </a:lvl8pPr>
      <a:lvl9pPr marL="3884516" indent="-228501" algn="l" defTabSz="45700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002" rtl="0" eaLnBrk="1" latinLnBrk="0" hangingPunct="1">
        <a:defRPr sz="1800" kern="1200">
          <a:solidFill>
            <a:schemeClr val="tx1"/>
          </a:solidFill>
          <a:latin typeface="+mn-lt"/>
          <a:ea typeface="+mn-ea"/>
          <a:cs typeface="+mn-cs"/>
        </a:defRPr>
      </a:lvl1pPr>
      <a:lvl2pPr marL="457002" algn="l" defTabSz="457002" rtl="0" eaLnBrk="1" latinLnBrk="0" hangingPunct="1">
        <a:defRPr sz="1800" kern="1200">
          <a:solidFill>
            <a:schemeClr val="tx1"/>
          </a:solidFill>
          <a:latin typeface="+mn-lt"/>
          <a:ea typeface="+mn-ea"/>
          <a:cs typeface="+mn-cs"/>
        </a:defRPr>
      </a:lvl2pPr>
      <a:lvl3pPr marL="914005" algn="l" defTabSz="457002" rtl="0" eaLnBrk="1" latinLnBrk="0" hangingPunct="1">
        <a:defRPr sz="1800" kern="1200">
          <a:solidFill>
            <a:schemeClr val="tx1"/>
          </a:solidFill>
          <a:latin typeface="+mn-lt"/>
          <a:ea typeface="+mn-ea"/>
          <a:cs typeface="+mn-cs"/>
        </a:defRPr>
      </a:lvl3pPr>
      <a:lvl4pPr marL="1371006" algn="l" defTabSz="457002" rtl="0" eaLnBrk="1" latinLnBrk="0" hangingPunct="1">
        <a:defRPr sz="1800" kern="1200">
          <a:solidFill>
            <a:schemeClr val="tx1"/>
          </a:solidFill>
          <a:latin typeface="+mn-lt"/>
          <a:ea typeface="+mn-ea"/>
          <a:cs typeface="+mn-cs"/>
        </a:defRPr>
      </a:lvl4pPr>
      <a:lvl5pPr marL="1828008" algn="l" defTabSz="457002" rtl="0" eaLnBrk="1" latinLnBrk="0" hangingPunct="1">
        <a:defRPr sz="1800" kern="1200">
          <a:solidFill>
            <a:schemeClr val="tx1"/>
          </a:solidFill>
          <a:latin typeface="+mn-lt"/>
          <a:ea typeface="+mn-ea"/>
          <a:cs typeface="+mn-cs"/>
        </a:defRPr>
      </a:lvl5pPr>
      <a:lvl6pPr marL="2285010" algn="l" defTabSz="457002" rtl="0" eaLnBrk="1" latinLnBrk="0" hangingPunct="1">
        <a:defRPr sz="1800" kern="1200">
          <a:solidFill>
            <a:schemeClr val="tx1"/>
          </a:solidFill>
          <a:latin typeface="+mn-lt"/>
          <a:ea typeface="+mn-ea"/>
          <a:cs typeface="+mn-cs"/>
        </a:defRPr>
      </a:lvl6pPr>
      <a:lvl7pPr marL="2742011" algn="l" defTabSz="457002" rtl="0" eaLnBrk="1" latinLnBrk="0" hangingPunct="1">
        <a:defRPr sz="1800" kern="1200">
          <a:solidFill>
            <a:schemeClr val="tx1"/>
          </a:solidFill>
          <a:latin typeface="+mn-lt"/>
          <a:ea typeface="+mn-ea"/>
          <a:cs typeface="+mn-cs"/>
        </a:defRPr>
      </a:lvl7pPr>
      <a:lvl8pPr marL="3199013" algn="l" defTabSz="457002" rtl="0" eaLnBrk="1" latinLnBrk="0" hangingPunct="1">
        <a:defRPr sz="1800" kern="1200">
          <a:solidFill>
            <a:schemeClr val="tx1"/>
          </a:solidFill>
          <a:latin typeface="+mn-lt"/>
          <a:ea typeface="+mn-ea"/>
          <a:cs typeface="+mn-cs"/>
        </a:defRPr>
      </a:lvl8pPr>
      <a:lvl9pPr marL="3656015" algn="l" defTabSz="45700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文本框 11"/>
          <p:cNvSpPr txBox="1"/>
          <p:nvPr/>
        </p:nvSpPr>
        <p:spPr>
          <a:xfrm>
            <a:off x="1820422" y="1848720"/>
            <a:ext cx="6293974" cy="684775"/>
          </a:xfrm>
          <a:prstGeom prst="rect">
            <a:avLst/>
          </a:prstGeom>
          <a:noFill/>
        </p:spPr>
        <p:txBody>
          <a:bodyPr wrap="none" lIns="68552" tIns="34276" rIns="68552" bIns="34276" rtlCol="0">
            <a:spAutoFit/>
          </a:bodyPr>
          <a:lstStyle/>
          <a:p>
            <a:r>
              <a:rPr lang="zh-CN" altLang="en-US" sz="4000" dirty="0">
                <a:solidFill>
                  <a:schemeClr val="bg1"/>
                </a:solidFill>
                <a:latin typeface="微软雅黑" panose="020B0503020204020204" pitchFamily="34" charset="-122"/>
                <a:ea typeface="微软雅黑" panose="020B0503020204020204" pitchFamily="34" charset="-122"/>
              </a:rPr>
              <a:t>恒生电子</a:t>
            </a:r>
            <a:r>
              <a:rPr lang="zh-CN" altLang="en-US" sz="4000" dirty="0" smtClean="0">
                <a:solidFill>
                  <a:schemeClr val="bg1"/>
                </a:solidFill>
                <a:latin typeface="微软雅黑" panose="020B0503020204020204" pitchFamily="34" charset="-122"/>
                <a:ea typeface="微软雅黑" panose="020B0503020204020204" pitchFamily="34" charset="-122"/>
              </a:rPr>
              <a:t>股份有限公司简介</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01392603"/>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timing>
    <p:tnLst>
      <p:par>
        <p:cTn id="1" dur="indefinite" restart="never" nodeType="tmRoot"/>
      </p:par>
    </p:tnLst>
  </p:timing>
  <p:extLst mod="1">
    <p:ext uri="{E180D4A7-C9FB-4DFB-919C-405C955672EB}">
      <p14:showEvtLst xmlns:p14="http://schemas.microsoft.com/office/powerpoint/2010/main">
        <p14:playEvt time="93" objId="1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a:off x="6269579" y="1480176"/>
            <a:ext cx="1134240" cy="1008112"/>
          </a:xfrm>
          <a:prstGeom prst="hexagon">
            <a:avLst/>
          </a:prstGeom>
          <a:solidFill>
            <a:srgbClr val="1995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endParaRPr>
          </a:p>
        </p:txBody>
      </p:sp>
      <p:sp>
        <p:nvSpPr>
          <p:cNvPr id="3" name="矩形 2"/>
          <p:cNvSpPr/>
          <p:nvPr/>
        </p:nvSpPr>
        <p:spPr>
          <a:xfrm>
            <a:off x="6370145" y="1659701"/>
            <a:ext cx="964578" cy="532338"/>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latin typeface="微软雅黑" panose="020B0503020204020204" pitchFamily="34" charset="-122"/>
                <a:ea typeface="微软雅黑" panose="020B0503020204020204" pitchFamily="34" charset="-122"/>
              </a:rPr>
              <a:t>银 行</a:t>
            </a:r>
            <a:endParaRPr lang="zh-CN" altLang="en-US" sz="2000" dirty="0">
              <a:latin typeface="微软雅黑" panose="020B0503020204020204" pitchFamily="34" charset="-122"/>
              <a:ea typeface="微软雅黑" panose="020B0503020204020204" pitchFamily="34" charset="-122"/>
            </a:endParaRPr>
          </a:p>
        </p:txBody>
      </p:sp>
      <p:sp>
        <p:nvSpPr>
          <p:cNvPr id="4" name="六边形 3"/>
          <p:cNvSpPr/>
          <p:nvPr/>
        </p:nvSpPr>
        <p:spPr>
          <a:xfrm>
            <a:off x="3437759" y="1995595"/>
            <a:ext cx="1134240" cy="1008112"/>
          </a:xfrm>
          <a:prstGeom prst="hexagon">
            <a:avLst/>
          </a:prstGeom>
          <a:solidFill>
            <a:srgbClr val="1995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endParaRPr>
          </a:p>
        </p:txBody>
      </p:sp>
      <p:sp>
        <p:nvSpPr>
          <p:cNvPr id="5" name="六边形 4"/>
          <p:cNvSpPr/>
          <p:nvPr/>
        </p:nvSpPr>
        <p:spPr>
          <a:xfrm>
            <a:off x="2501655" y="2539237"/>
            <a:ext cx="1134240" cy="1008112"/>
          </a:xfrm>
          <a:prstGeom prst="hexagon">
            <a:avLst/>
          </a:prstGeom>
          <a:solidFill>
            <a:srgbClr val="1995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endParaRPr>
          </a:p>
        </p:txBody>
      </p:sp>
      <p:sp>
        <p:nvSpPr>
          <p:cNvPr id="6" name="六边形 5"/>
          <p:cNvSpPr/>
          <p:nvPr/>
        </p:nvSpPr>
        <p:spPr>
          <a:xfrm>
            <a:off x="2483767" y="1459117"/>
            <a:ext cx="1134240" cy="1008112"/>
          </a:xfrm>
          <a:prstGeom prst="hexagon">
            <a:avLst/>
          </a:prstGeom>
          <a:noFill/>
          <a:ln w="6350">
            <a:solidFill>
              <a:srgbClr val="1995E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endParaRPr>
          </a:p>
        </p:txBody>
      </p:sp>
      <p:sp>
        <p:nvSpPr>
          <p:cNvPr id="7" name="六边形 6"/>
          <p:cNvSpPr/>
          <p:nvPr/>
        </p:nvSpPr>
        <p:spPr>
          <a:xfrm>
            <a:off x="1565551" y="2060260"/>
            <a:ext cx="1134240" cy="1008112"/>
          </a:xfrm>
          <a:prstGeom prst="hexagon">
            <a:avLst/>
          </a:prstGeom>
          <a:solidFill>
            <a:srgbClr val="1995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endParaRPr>
          </a:p>
        </p:txBody>
      </p:sp>
      <p:sp>
        <p:nvSpPr>
          <p:cNvPr id="8" name="六边形 7"/>
          <p:cNvSpPr/>
          <p:nvPr/>
        </p:nvSpPr>
        <p:spPr>
          <a:xfrm>
            <a:off x="1565552" y="3115301"/>
            <a:ext cx="1134240" cy="1008112"/>
          </a:xfrm>
          <a:prstGeom prst="hexagon">
            <a:avLst/>
          </a:prstGeom>
          <a:noFill/>
          <a:ln w="6350">
            <a:solidFill>
              <a:srgbClr val="1995E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endParaRPr>
          </a:p>
        </p:txBody>
      </p:sp>
      <p:sp>
        <p:nvSpPr>
          <p:cNvPr id="9" name="六边形 8"/>
          <p:cNvSpPr/>
          <p:nvPr/>
        </p:nvSpPr>
        <p:spPr>
          <a:xfrm>
            <a:off x="611560" y="2571659"/>
            <a:ext cx="1134240" cy="1008112"/>
          </a:xfrm>
          <a:prstGeom prst="hexagon">
            <a:avLst/>
          </a:prstGeom>
          <a:solidFill>
            <a:srgbClr val="1995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endParaRPr>
          </a:p>
        </p:txBody>
      </p:sp>
      <p:sp>
        <p:nvSpPr>
          <p:cNvPr id="10" name="六边形 9"/>
          <p:cNvSpPr/>
          <p:nvPr/>
        </p:nvSpPr>
        <p:spPr>
          <a:xfrm>
            <a:off x="3437759" y="3043293"/>
            <a:ext cx="1134240" cy="1008112"/>
          </a:xfrm>
          <a:prstGeom prst="hexagon">
            <a:avLst/>
          </a:prstGeom>
          <a:noFill/>
          <a:ln w="6350">
            <a:solidFill>
              <a:srgbClr val="1995E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endParaRPr>
          </a:p>
        </p:txBody>
      </p:sp>
      <p:sp>
        <p:nvSpPr>
          <p:cNvPr id="11" name="六边形 10"/>
          <p:cNvSpPr/>
          <p:nvPr/>
        </p:nvSpPr>
        <p:spPr>
          <a:xfrm>
            <a:off x="4384532" y="2539237"/>
            <a:ext cx="1134240" cy="1008112"/>
          </a:xfrm>
          <a:prstGeom prst="hexagon">
            <a:avLst/>
          </a:prstGeom>
          <a:noFill/>
          <a:ln w="6350">
            <a:solidFill>
              <a:srgbClr val="1995E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endParaRPr>
          </a:p>
        </p:txBody>
      </p:sp>
      <p:sp>
        <p:nvSpPr>
          <p:cNvPr id="12" name="六边形 11"/>
          <p:cNvSpPr/>
          <p:nvPr/>
        </p:nvSpPr>
        <p:spPr>
          <a:xfrm>
            <a:off x="7236295" y="2008950"/>
            <a:ext cx="1134240" cy="1008112"/>
          </a:xfrm>
          <a:prstGeom prst="hexagon">
            <a:avLst/>
          </a:prstGeom>
          <a:solidFill>
            <a:srgbClr val="1995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endParaRPr>
          </a:p>
        </p:txBody>
      </p:sp>
      <p:sp>
        <p:nvSpPr>
          <p:cNvPr id="13" name="六边形 12"/>
          <p:cNvSpPr/>
          <p:nvPr/>
        </p:nvSpPr>
        <p:spPr>
          <a:xfrm>
            <a:off x="4373863" y="1449809"/>
            <a:ext cx="1134240" cy="1008112"/>
          </a:xfrm>
          <a:prstGeom prst="hexagon">
            <a:avLst/>
          </a:prstGeom>
          <a:solidFill>
            <a:srgbClr val="1995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endParaRPr>
          </a:p>
        </p:txBody>
      </p:sp>
      <p:sp>
        <p:nvSpPr>
          <p:cNvPr id="14" name="六边形 13"/>
          <p:cNvSpPr/>
          <p:nvPr/>
        </p:nvSpPr>
        <p:spPr>
          <a:xfrm>
            <a:off x="5309967" y="2002759"/>
            <a:ext cx="1134240" cy="1008112"/>
          </a:xfrm>
          <a:prstGeom prst="hexagon">
            <a:avLst/>
          </a:prstGeom>
          <a:solidFill>
            <a:srgbClr val="1995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endParaRPr>
          </a:p>
        </p:txBody>
      </p:sp>
      <p:sp>
        <p:nvSpPr>
          <p:cNvPr id="15" name="矩形 14"/>
          <p:cNvSpPr/>
          <p:nvPr/>
        </p:nvSpPr>
        <p:spPr>
          <a:xfrm>
            <a:off x="1663206" y="2035181"/>
            <a:ext cx="964578" cy="1029479"/>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latin typeface="微软雅黑" panose="020B0503020204020204" pitchFamily="34" charset="-122"/>
                <a:ea typeface="微软雅黑" panose="020B0503020204020204" pitchFamily="34" charset="-122"/>
              </a:rPr>
              <a:t>期 货</a:t>
            </a:r>
            <a:endParaRPr lang="zh-CN" altLang="en-US" sz="2000" dirty="0">
              <a:latin typeface="微软雅黑" panose="020B0503020204020204" pitchFamily="34" charset="-122"/>
              <a:ea typeface="微软雅黑" panose="020B0503020204020204" pitchFamily="34" charset="-122"/>
            </a:endParaRPr>
          </a:p>
        </p:txBody>
      </p:sp>
      <p:sp>
        <p:nvSpPr>
          <p:cNvPr id="16" name="矩形 15"/>
          <p:cNvSpPr/>
          <p:nvPr/>
        </p:nvSpPr>
        <p:spPr>
          <a:xfrm>
            <a:off x="683567" y="2589878"/>
            <a:ext cx="964578" cy="1029479"/>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证 券</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2622131" y="2772005"/>
            <a:ext cx="964578" cy="487312"/>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latin typeface="微软雅黑" panose="020B0503020204020204" pitchFamily="34" charset="-122"/>
                <a:ea typeface="微软雅黑" panose="020B0503020204020204" pitchFamily="34" charset="-122"/>
              </a:rPr>
              <a:t>基 金</a:t>
            </a:r>
            <a:endParaRPr lang="zh-CN" altLang="en-US" sz="2000" dirty="0">
              <a:latin typeface="微软雅黑" panose="020B0503020204020204" pitchFamily="34" charset="-122"/>
              <a:ea typeface="微软雅黑" panose="020B0503020204020204" pitchFamily="34" charset="-122"/>
            </a:endParaRPr>
          </a:p>
        </p:txBody>
      </p:sp>
      <p:sp>
        <p:nvSpPr>
          <p:cNvPr id="18" name="矩形 17"/>
          <p:cNvSpPr/>
          <p:nvPr/>
        </p:nvSpPr>
        <p:spPr>
          <a:xfrm>
            <a:off x="3535414" y="2207035"/>
            <a:ext cx="964578" cy="548226"/>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latin typeface="微软雅黑" panose="020B0503020204020204" pitchFamily="34" charset="-122"/>
                <a:ea typeface="微软雅黑" panose="020B0503020204020204" pitchFamily="34" charset="-122"/>
              </a:rPr>
              <a:t>保 险</a:t>
            </a:r>
            <a:endParaRPr lang="zh-CN" altLang="en-US" sz="2000" dirty="0">
              <a:latin typeface="微软雅黑" panose="020B0503020204020204" pitchFamily="34" charset="-122"/>
              <a:ea typeface="微软雅黑" panose="020B0503020204020204" pitchFamily="34" charset="-122"/>
            </a:endParaRPr>
          </a:p>
        </p:txBody>
      </p:sp>
      <p:sp>
        <p:nvSpPr>
          <p:cNvPr id="19" name="矩形 18"/>
          <p:cNvSpPr/>
          <p:nvPr/>
        </p:nvSpPr>
        <p:spPr>
          <a:xfrm>
            <a:off x="4474427" y="1470351"/>
            <a:ext cx="964578" cy="102948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latin typeface="微软雅黑" panose="020B0503020204020204" pitchFamily="34" charset="-122"/>
                <a:ea typeface="微软雅黑" panose="020B0503020204020204" pitchFamily="34" charset="-122"/>
              </a:rPr>
              <a:t>信 托</a:t>
            </a:r>
            <a:endParaRPr lang="zh-CN" altLang="en-US" sz="2000" dirty="0">
              <a:latin typeface="微软雅黑" panose="020B0503020204020204" pitchFamily="34" charset="-122"/>
              <a:ea typeface="微软雅黑" panose="020B0503020204020204" pitchFamily="34" charset="-122"/>
            </a:endParaRPr>
          </a:p>
        </p:txBody>
      </p:sp>
      <p:sp>
        <p:nvSpPr>
          <p:cNvPr id="20" name="矩形 19"/>
          <p:cNvSpPr/>
          <p:nvPr/>
        </p:nvSpPr>
        <p:spPr>
          <a:xfrm>
            <a:off x="5381974" y="2006651"/>
            <a:ext cx="964578" cy="102948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latin typeface="微软雅黑" panose="020B0503020204020204" pitchFamily="34" charset="-122"/>
                <a:ea typeface="微软雅黑" panose="020B0503020204020204" pitchFamily="34" charset="-122"/>
              </a:rPr>
              <a:t>交易所</a:t>
            </a:r>
            <a:endParaRPr lang="zh-CN" altLang="en-US" sz="2000" dirty="0">
              <a:latin typeface="微软雅黑" panose="020B0503020204020204" pitchFamily="34" charset="-122"/>
              <a:ea typeface="微软雅黑" panose="020B0503020204020204" pitchFamily="34" charset="-122"/>
            </a:endParaRPr>
          </a:p>
        </p:txBody>
      </p:sp>
      <p:sp>
        <p:nvSpPr>
          <p:cNvPr id="21" name="矩形 20"/>
          <p:cNvSpPr/>
          <p:nvPr/>
        </p:nvSpPr>
        <p:spPr>
          <a:xfrm>
            <a:off x="7308303" y="2314543"/>
            <a:ext cx="964578" cy="389084"/>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latin typeface="微软雅黑" panose="020B0503020204020204" pitchFamily="34" charset="-122"/>
                <a:ea typeface="微软雅黑" panose="020B0503020204020204" pitchFamily="34" charset="-122"/>
              </a:rPr>
              <a:t>私 募</a:t>
            </a:r>
            <a:endParaRPr lang="zh-CN" altLang="en-US" sz="2000" dirty="0">
              <a:latin typeface="微软雅黑" panose="020B0503020204020204" pitchFamily="34" charset="-122"/>
              <a:ea typeface="微软雅黑" panose="020B0503020204020204" pitchFamily="34" charset="-122"/>
            </a:endParaRPr>
          </a:p>
        </p:txBody>
      </p:sp>
      <p:sp>
        <p:nvSpPr>
          <p:cNvPr id="22" name="六边形 21"/>
          <p:cNvSpPr/>
          <p:nvPr/>
        </p:nvSpPr>
        <p:spPr>
          <a:xfrm>
            <a:off x="5309967" y="3043293"/>
            <a:ext cx="1134240" cy="1008112"/>
          </a:xfrm>
          <a:prstGeom prst="hexagon">
            <a:avLst/>
          </a:prstGeom>
          <a:noFill/>
          <a:ln w="6350">
            <a:solidFill>
              <a:srgbClr val="1995E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endParaRPr>
          </a:p>
        </p:txBody>
      </p:sp>
      <p:sp>
        <p:nvSpPr>
          <p:cNvPr id="23" name="六边形 22"/>
          <p:cNvSpPr/>
          <p:nvPr/>
        </p:nvSpPr>
        <p:spPr>
          <a:xfrm>
            <a:off x="7236295" y="3055476"/>
            <a:ext cx="1134240" cy="1008112"/>
          </a:xfrm>
          <a:prstGeom prst="hexagon">
            <a:avLst/>
          </a:prstGeom>
          <a:noFill/>
          <a:ln w="6350">
            <a:solidFill>
              <a:srgbClr val="1995E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endParaRPr>
          </a:p>
        </p:txBody>
      </p:sp>
      <p:sp>
        <p:nvSpPr>
          <p:cNvPr id="24" name="六边形 23"/>
          <p:cNvSpPr/>
          <p:nvPr/>
        </p:nvSpPr>
        <p:spPr>
          <a:xfrm>
            <a:off x="6269579" y="2539237"/>
            <a:ext cx="1134240" cy="1008112"/>
          </a:xfrm>
          <a:prstGeom prst="hexagon">
            <a:avLst/>
          </a:prstGeom>
          <a:solidFill>
            <a:srgbClr val="FF575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endParaRPr>
          </a:p>
        </p:txBody>
      </p:sp>
      <p:sp>
        <p:nvSpPr>
          <p:cNvPr id="25" name="矩形 24"/>
          <p:cNvSpPr/>
          <p:nvPr/>
        </p:nvSpPr>
        <p:spPr>
          <a:xfrm>
            <a:off x="6343725" y="2764842"/>
            <a:ext cx="964578" cy="487312"/>
          </a:xfrm>
          <a:prstGeom prst="rect">
            <a:avLst/>
          </a:prstGeom>
          <a:no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全领域</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6" name="六边形 25"/>
          <p:cNvSpPr/>
          <p:nvPr/>
        </p:nvSpPr>
        <p:spPr>
          <a:xfrm>
            <a:off x="5309967" y="955061"/>
            <a:ext cx="1134240" cy="1008112"/>
          </a:xfrm>
          <a:prstGeom prst="hexagon">
            <a:avLst/>
          </a:prstGeom>
          <a:noFill/>
          <a:ln w="6350">
            <a:solidFill>
              <a:srgbClr val="1995E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endParaRPr>
          </a:p>
        </p:txBody>
      </p:sp>
      <p:sp>
        <p:nvSpPr>
          <p:cNvPr id="27" name="TextBox 26"/>
          <p:cNvSpPr txBox="1"/>
          <p:nvPr/>
        </p:nvSpPr>
        <p:spPr>
          <a:xfrm>
            <a:off x="545570" y="164189"/>
            <a:ext cx="3174783" cy="523220"/>
          </a:xfrm>
          <a:prstGeom prst="rect">
            <a:avLst/>
          </a:prstGeom>
          <a:noFill/>
        </p:spPr>
        <p:txBody>
          <a:bodyPr wrap="square" rtlCol="0">
            <a:spAutoFit/>
          </a:bodyPr>
          <a:lstStyle/>
          <a:p>
            <a:r>
              <a:rPr lang="zh-CN" altLang="en-US" sz="2800" dirty="0" smtClean="0">
                <a:solidFill>
                  <a:srgbClr val="1995E1"/>
                </a:solidFill>
                <a:latin typeface="微软雅黑" panose="020B0503020204020204" pitchFamily="34" charset="-122"/>
                <a:ea typeface="微软雅黑" panose="020B0503020204020204" pitchFamily="34" charset="-122"/>
              </a:rPr>
              <a:t>恒生主营业务领域</a:t>
            </a:r>
            <a:endParaRPr lang="zh-CN" altLang="en-US" sz="2800" dirty="0">
              <a:solidFill>
                <a:srgbClr val="1995E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72000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6"/>
          <p:cNvSpPr txBox="1">
            <a:spLocks noChangeArrowheads="1"/>
          </p:cNvSpPr>
          <p:nvPr/>
        </p:nvSpPr>
        <p:spPr bwMode="gray">
          <a:xfrm>
            <a:off x="788895" y="741270"/>
            <a:ext cx="3460100" cy="1073185"/>
          </a:xfrm>
          <a:prstGeom prst="rect">
            <a:avLst/>
          </a:prstGeom>
          <a:noFill/>
          <a:ln w="19050">
            <a:solidFill>
              <a:srgbClr val="1995E1"/>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defTabSz="914099">
              <a:spcBef>
                <a:spcPts val="0"/>
              </a:spcBef>
              <a:spcAft>
                <a:spcPts val="600"/>
              </a:spcAft>
              <a:defRPr sz="1600" kern="0">
                <a:latin typeface="微软雅黑" pitchFamily="34" charset="-122"/>
                <a:ea typeface="微软雅黑" pitchFamily="34"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zh-CN" altLang="en-US" sz="1400" dirty="0">
                <a:solidFill>
                  <a:schemeClr val="tx1"/>
                </a:solidFill>
              </a:rPr>
              <a:t>证券</a:t>
            </a:r>
            <a:endParaRPr lang="en-US" altLang="zh-CN" sz="1400" dirty="0">
              <a:solidFill>
                <a:schemeClr val="tx1"/>
              </a:solidFill>
            </a:endParaRPr>
          </a:p>
          <a:p>
            <a:pPr algn="just"/>
            <a:r>
              <a:rPr lang="zh-CN" altLang="en-US" sz="1200" dirty="0">
                <a:solidFill>
                  <a:schemeClr val="tx1"/>
                </a:solidFill>
              </a:rPr>
              <a:t>在证券行业，恒生提供证券业</a:t>
            </a:r>
            <a:r>
              <a:rPr lang="en-US" altLang="zh-CN" sz="1200" dirty="0">
                <a:solidFill>
                  <a:schemeClr val="tx1"/>
                </a:solidFill>
              </a:rPr>
              <a:t>IT</a:t>
            </a:r>
            <a:r>
              <a:rPr lang="zh-CN" altLang="en-US" sz="1200" dirty="0">
                <a:solidFill>
                  <a:schemeClr val="tx1"/>
                </a:solidFill>
              </a:rPr>
              <a:t>解决方案，产品覆盖证券交易、结算存管、风险控制、数据中心、客户营销、投资理财等领域。</a:t>
            </a:r>
            <a:endParaRPr lang="en-US" altLang="zh-CN" sz="1200" dirty="0">
              <a:solidFill>
                <a:schemeClr val="tx1"/>
              </a:solidFill>
            </a:endParaRPr>
          </a:p>
        </p:txBody>
      </p:sp>
      <p:sp>
        <p:nvSpPr>
          <p:cNvPr id="3" name="Text Box 16"/>
          <p:cNvSpPr txBox="1">
            <a:spLocks noChangeArrowheads="1"/>
          </p:cNvSpPr>
          <p:nvPr/>
        </p:nvSpPr>
        <p:spPr bwMode="gray">
          <a:xfrm>
            <a:off x="788895" y="1859884"/>
            <a:ext cx="3460099" cy="972768"/>
          </a:xfrm>
          <a:prstGeom prst="rect">
            <a:avLst/>
          </a:prstGeom>
          <a:solidFill>
            <a:srgbClr val="1995E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2400" b="1">
                <a:solidFill>
                  <a:schemeClr val="lt1"/>
                </a:solidFill>
                <a:latin typeface="微软雅黑" panose="020B0503020204020204" pitchFamily="34" charset="-122"/>
                <a:ea typeface="微软雅黑" panose="020B0503020204020204" pitchFamily="34"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defTabSz="914099">
              <a:spcAft>
                <a:spcPts val="600"/>
              </a:spcAft>
            </a:pPr>
            <a:r>
              <a:rPr lang="zh-CN" altLang="en-US" sz="1400" b="0" dirty="0" smtClean="0">
                <a:solidFill>
                  <a:schemeClr val="bg1"/>
                </a:solidFill>
              </a:rPr>
              <a:t>银行</a:t>
            </a:r>
            <a:endParaRPr lang="en-US" altLang="zh-CN" sz="1400" b="0" dirty="0">
              <a:solidFill>
                <a:schemeClr val="bg1"/>
              </a:solidFill>
            </a:endParaRPr>
          </a:p>
          <a:p>
            <a:pPr algn="just"/>
            <a:r>
              <a:rPr lang="zh-CN" altLang="zh-CN" sz="1200" b="0" dirty="0">
                <a:solidFill>
                  <a:schemeClr val="bg1"/>
                </a:solidFill>
              </a:rPr>
              <a:t>恒生电子是银行广义中间业务</a:t>
            </a:r>
            <a:r>
              <a:rPr lang="en-US" altLang="zh-CN" sz="1200" b="0" dirty="0">
                <a:solidFill>
                  <a:schemeClr val="bg1"/>
                </a:solidFill>
              </a:rPr>
              <a:t>IT</a:t>
            </a:r>
            <a:r>
              <a:rPr lang="zh-CN" altLang="zh-CN" sz="1200" b="0" dirty="0">
                <a:solidFill>
                  <a:schemeClr val="bg1"/>
                </a:solidFill>
              </a:rPr>
              <a:t>供应商的领导者，在个人财富管理、公司财资管理、机构资产管理三个领域拥有完整解决方案</a:t>
            </a:r>
            <a:r>
              <a:rPr lang="zh-CN" altLang="en-US" sz="1200" b="0" dirty="0" smtClean="0">
                <a:solidFill>
                  <a:schemeClr val="bg1"/>
                </a:solidFill>
              </a:rPr>
              <a:t>。</a:t>
            </a:r>
            <a:endParaRPr lang="en-US" altLang="zh-CN" sz="1200" b="0" dirty="0" smtClean="0">
              <a:solidFill>
                <a:schemeClr val="bg1"/>
              </a:solidFill>
            </a:endParaRPr>
          </a:p>
        </p:txBody>
      </p:sp>
      <p:sp>
        <p:nvSpPr>
          <p:cNvPr id="4" name="Text Box 16"/>
          <p:cNvSpPr txBox="1">
            <a:spLocks noChangeArrowheads="1"/>
          </p:cNvSpPr>
          <p:nvPr/>
        </p:nvSpPr>
        <p:spPr bwMode="gray">
          <a:xfrm>
            <a:off x="4295648" y="741270"/>
            <a:ext cx="4167034" cy="1070256"/>
          </a:xfrm>
          <a:prstGeom prst="rect">
            <a:avLst/>
          </a:prstGeom>
          <a:solidFill>
            <a:srgbClr val="1995E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2400" b="1">
                <a:latin typeface="微软雅黑" panose="020B0503020204020204" pitchFamily="34" charset="-122"/>
                <a:ea typeface="微软雅黑" panose="020B0503020204020204" pitchFamily="34" charset="-122"/>
              </a:defRPr>
            </a:lvl1pPr>
          </a:lstStyle>
          <a:p>
            <a:pPr defTabSz="914099">
              <a:spcAft>
                <a:spcPts val="600"/>
              </a:spcAft>
            </a:pPr>
            <a:r>
              <a:rPr lang="zh-CN" altLang="en-US" sz="1400" b="0" dirty="0">
                <a:solidFill>
                  <a:schemeClr val="bg1"/>
                </a:solidFill>
              </a:rPr>
              <a:t>基金</a:t>
            </a:r>
            <a:endParaRPr lang="en-US" altLang="zh-CN" sz="1400" b="0" dirty="0">
              <a:solidFill>
                <a:schemeClr val="bg1"/>
              </a:solidFill>
            </a:endParaRPr>
          </a:p>
          <a:p>
            <a:pPr algn="just"/>
            <a:r>
              <a:rPr lang="zh-CN" altLang="zh-CN" sz="1200" b="0" dirty="0" smtClean="0">
                <a:solidFill>
                  <a:schemeClr val="bg1"/>
                </a:solidFill>
              </a:rPr>
              <a:t>基金</a:t>
            </a:r>
            <a:r>
              <a:rPr lang="zh-CN" altLang="zh-CN" sz="1200" b="0" dirty="0">
                <a:solidFill>
                  <a:schemeClr val="bg1"/>
                </a:solidFill>
              </a:rPr>
              <a:t>整体业务解决方案</a:t>
            </a:r>
            <a:r>
              <a:rPr lang="zh-CN" altLang="en-US" sz="1200" b="0" dirty="0">
                <a:solidFill>
                  <a:schemeClr val="bg1"/>
                </a:solidFill>
              </a:rPr>
              <a:t>主要包括公募</a:t>
            </a:r>
            <a:r>
              <a:rPr lang="zh-CN" altLang="zh-CN" sz="1200" b="0" dirty="0">
                <a:solidFill>
                  <a:schemeClr val="bg1"/>
                </a:solidFill>
              </a:rPr>
              <a:t>基金业务平台</a:t>
            </a:r>
            <a:r>
              <a:rPr lang="en-US" altLang="zh-CN" sz="1200" b="0" dirty="0">
                <a:solidFill>
                  <a:schemeClr val="bg1"/>
                </a:solidFill>
              </a:rPr>
              <a:t>(</a:t>
            </a:r>
            <a:r>
              <a:rPr lang="zh-CN" altLang="zh-CN" sz="1200" b="0" dirty="0">
                <a:solidFill>
                  <a:schemeClr val="bg1"/>
                </a:solidFill>
              </a:rPr>
              <a:t>含自建和托管外包</a:t>
            </a:r>
            <a:r>
              <a:rPr lang="en-US" altLang="zh-CN" sz="1200" b="0" dirty="0">
                <a:solidFill>
                  <a:schemeClr val="bg1"/>
                </a:solidFill>
              </a:rPr>
              <a:t>)</a:t>
            </a:r>
            <a:r>
              <a:rPr lang="zh-CN" altLang="en-US" sz="1200" b="0" dirty="0">
                <a:solidFill>
                  <a:schemeClr val="bg1"/>
                </a:solidFill>
              </a:rPr>
              <a:t>、</a:t>
            </a:r>
            <a:r>
              <a:rPr lang="zh-CN" altLang="zh-CN" sz="1200" b="0" dirty="0">
                <a:solidFill>
                  <a:schemeClr val="bg1"/>
                </a:solidFill>
              </a:rPr>
              <a:t>投顾服务</a:t>
            </a:r>
            <a:r>
              <a:rPr lang="zh-CN" altLang="en-US" sz="1200" b="0" dirty="0">
                <a:solidFill>
                  <a:schemeClr val="bg1"/>
                </a:solidFill>
              </a:rPr>
              <a:t>、</a:t>
            </a:r>
            <a:r>
              <a:rPr lang="zh-CN" altLang="zh-CN" sz="1200" b="0" dirty="0">
                <a:solidFill>
                  <a:schemeClr val="bg1"/>
                </a:solidFill>
              </a:rPr>
              <a:t>基金专户业务子公司</a:t>
            </a:r>
            <a:r>
              <a:rPr lang="zh-CN" altLang="en-US" sz="1200" b="0" dirty="0">
                <a:solidFill>
                  <a:schemeClr val="bg1"/>
                </a:solidFill>
              </a:rPr>
              <a:t>、</a:t>
            </a:r>
            <a:r>
              <a:rPr lang="zh-CN" altLang="zh-CN" sz="1200" b="0" dirty="0">
                <a:solidFill>
                  <a:schemeClr val="bg1"/>
                </a:solidFill>
              </a:rPr>
              <a:t>互联网金融</a:t>
            </a:r>
            <a:r>
              <a:rPr lang="zh-CN" altLang="en-US" sz="1200" b="0" dirty="0">
                <a:solidFill>
                  <a:schemeClr val="bg1"/>
                </a:solidFill>
              </a:rPr>
              <a:t>四大解决</a:t>
            </a:r>
            <a:r>
              <a:rPr lang="zh-CN" altLang="en-US" sz="1200" b="0" dirty="0" smtClean="0">
                <a:solidFill>
                  <a:schemeClr val="bg1"/>
                </a:solidFill>
              </a:rPr>
              <a:t>方案。</a:t>
            </a:r>
            <a:endParaRPr lang="zh-CN" altLang="zh-CN" sz="1200" dirty="0">
              <a:solidFill>
                <a:schemeClr val="bg1"/>
              </a:solidFill>
            </a:endParaRPr>
          </a:p>
        </p:txBody>
      </p:sp>
      <p:sp>
        <p:nvSpPr>
          <p:cNvPr id="5" name="Text Box 16"/>
          <p:cNvSpPr txBox="1">
            <a:spLocks noChangeArrowheads="1"/>
          </p:cNvSpPr>
          <p:nvPr/>
        </p:nvSpPr>
        <p:spPr bwMode="gray">
          <a:xfrm>
            <a:off x="6490446" y="1859884"/>
            <a:ext cx="1972235" cy="1071644"/>
          </a:xfrm>
          <a:prstGeom prst="rect">
            <a:avLst/>
          </a:prstGeom>
          <a:noFill/>
          <a:ln w="19050">
            <a:solidFill>
              <a:srgbClr val="1995E1"/>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defTabSz="914099">
              <a:spcBef>
                <a:spcPts val="0"/>
              </a:spcBef>
              <a:spcAft>
                <a:spcPts val="600"/>
              </a:spcAft>
              <a:defRPr sz="1600" kern="0">
                <a:solidFill>
                  <a:schemeClr val="tx1"/>
                </a:solidFill>
                <a:latin typeface="微软雅黑" pitchFamily="34" charset="-122"/>
                <a:ea typeface="微软雅黑" pitchFamily="34" charset="-122"/>
              </a:defRPr>
            </a:lvl1pPr>
          </a:lstStyle>
          <a:p>
            <a:endParaRPr lang="en-US" altLang="zh-CN" sz="1200" dirty="0"/>
          </a:p>
          <a:p>
            <a:r>
              <a:rPr lang="zh-CN" altLang="en-US" sz="1400" dirty="0"/>
              <a:t>信托</a:t>
            </a:r>
            <a:endParaRPr lang="en-US" altLang="zh-CN" sz="1400" dirty="0"/>
          </a:p>
          <a:p>
            <a:pPr algn="just"/>
            <a:r>
              <a:rPr lang="zh-CN" altLang="zh-CN" sz="1200" dirty="0"/>
              <a:t>国内唯一能提供信托行业</a:t>
            </a:r>
            <a:r>
              <a:rPr lang="en-US" altLang="zh-CN" sz="1200" dirty="0"/>
              <a:t>IT</a:t>
            </a:r>
            <a:r>
              <a:rPr lang="zh-CN" altLang="zh-CN" sz="1200" dirty="0"/>
              <a:t>整体解决方案的软件供应商</a:t>
            </a:r>
            <a:r>
              <a:rPr lang="zh-CN" altLang="en-US" sz="1200" dirty="0"/>
              <a:t>。</a:t>
            </a:r>
            <a:endParaRPr lang="en-US" altLang="zh-CN" sz="1200" dirty="0"/>
          </a:p>
          <a:p>
            <a:pPr algn="just"/>
            <a:endParaRPr lang="zh-CN" altLang="zh-CN" sz="1200" dirty="0"/>
          </a:p>
        </p:txBody>
      </p:sp>
      <p:sp>
        <p:nvSpPr>
          <p:cNvPr id="6" name="Text Box 16"/>
          <p:cNvSpPr txBox="1">
            <a:spLocks noChangeArrowheads="1"/>
          </p:cNvSpPr>
          <p:nvPr/>
        </p:nvSpPr>
        <p:spPr bwMode="gray">
          <a:xfrm>
            <a:off x="2590800" y="2880134"/>
            <a:ext cx="1658195" cy="1578860"/>
          </a:xfrm>
          <a:prstGeom prst="rect">
            <a:avLst/>
          </a:prstGeom>
          <a:solidFill>
            <a:srgbClr val="1995E1"/>
          </a:solidFill>
          <a:ln w="19050">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defTabSz="914099">
              <a:spcBef>
                <a:spcPts val="0"/>
              </a:spcBef>
              <a:spcAft>
                <a:spcPts val="600"/>
              </a:spcAft>
            </a:pPr>
            <a:r>
              <a:rPr lang="zh-CN" altLang="en-US" sz="1400" kern="0" dirty="0">
                <a:solidFill>
                  <a:schemeClr val="bg1"/>
                </a:solidFill>
                <a:latin typeface="微软雅黑" pitchFamily="34" charset="-122"/>
                <a:ea typeface="微软雅黑" pitchFamily="34" charset="-122"/>
              </a:rPr>
              <a:t>保险</a:t>
            </a:r>
            <a:endParaRPr lang="en-US" altLang="zh-CN" sz="1400" kern="0" dirty="0">
              <a:solidFill>
                <a:schemeClr val="bg1"/>
              </a:solidFill>
              <a:latin typeface="微软雅黑" pitchFamily="34" charset="-122"/>
              <a:ea typeface="微软雅黑" pitchFamily="34" charset="-122"/>
            </a:endParaRPr>
          </a:p>
          <a:p>
            <a:pPr algn="just" defTabSz="914099">
              <a:spcBef>
                <a:spcPts val="0"/>
              </a:spcBef>
              <a:spcAft>
                <a:spcPts val="600"/>
              </a:spcAft>
            </a:pPr>
            <a:r>
              <a:rPr lang="zh-CN" altLang="en-US" sz="1200" kern="0" dirty="0">
                <a:solidFill>
                  <a:schemeClr val="bg1"/>
                </a:solidFill>
                <a:latin typeface="微软雅黑" pitchFamily="34" charset="-122"/>
                <a:ea typeface="微软雅黑" pitchFamily="34" charset="-122"/>
              </a:rPr>
              <a:t>恒生</a:t>
            </a:r>
            <a:r>
              <a:rPr lang="zh-CN" altLang="zh-CN" sz="1200" kern="0" dirty="0">
                <a:solidFill>
                  <a:schemeClr val="bg1"/>
                </a:solidFill>
                <a:latin typeface="微软雅黑" pitchFamily="34" charset="-122"/>
                <a:ea typeface="微软雅黑" pitchFamily="34" charset="-122"/>
              </a:rPr>
              <a:t>为保险公司提供面向资产管理业务的投资一体化平台解决方案</a:t>
            </a:r>
            <a:r>
              <a:rPr lang="zh-CN" altLang="en-US" sz="1200" kern="0" dirty="0">
                <a:solidFill>
                  <a:schemeClr val="bg1"/>
                </a:solidFill>
                <a:latin typeface="微软雅黑" pitchFamily="34" charset="-122"/>
                <a:ea typeface="微软雅黑" pitchFamily="34" charset="-122"/>
              </a:rPr>
              <a:t>。主要包括</a:t>
            </a:r>
            <a:r>
              <a:rPr lang="zh-CN" altLang="zh-CN" sz="1200" kern="0" dirty="0">
                <a:solidFill>
                  <a:schemeClr val="bg1"/>
                </a:solidFill>
                <a:latin typeface="微软雅黑" pitchFamily="34" charset="-122"/>
                <a:ea typeface="微软雅黑" pitchFamily="34" charset="-122"/>
              </a:rPr>
              <a:t>公募基金解决方案</a:t>
            </a:r>
            <a:r>
              <a:rPr lang="zh-CN" altLang="en-US" sz="1200" kern="0" dirty="0">
                <a:solidFill>
                  <a:schemeClr val="bg1"/>
                </a:solidFill>
                <a:latin typeface="微软雅黑" pitchFamily="34" charset="-122"/>
                <a:ea typeface="微软雅黑" pitchFamily="34" charset="-122"/>
              </a:rPr>
              <a:t>和</a:t>
            </a:r>
            <a:r>
              <a:rPr lang="zh-CN" altLang="zh-CN" sz="1200" kern="0" dirty="0">
                <a:solidFill>
                  <a:schemeClr val="bg1"/>
                </a:solidFill>
                <a:latin typeface="微软雅黑" pitchFamily="34" charset="-122"/>
                <a:ea typeface="微软雅黑" pitchFamily="34" charset="-122"/>
              </a:rPr>
              <a:t>互联网金融解决方</a:t>
            </a:r>
            <a:r>
              <a:rPr lang="zh-CN" altLang="en-US" sz="1200" kern="0" dirty="0">
                <a:solidFill>
                  <a:schemeClr val="bg1"/>
                </a:solidFill>
                <a:latin typeface="微软雅黑" pitchFamily="34" charset="-122"/>
                <a:ea typeface="微软雅黑" pitchFamily="34" charset="-122"/>
              </a:rPr>
              <a:t>案。</a:t>
            </a:r>
            <a:endParaRPr lang="en-US" altLang="zh-CN" sz="1200" kern="0" dirty="0">
              <a:solidFill>
                <a:schemeClr val="bg1"/>
              </a:solidFill>
              <a:latin typeface="微软雅黑" pitchFamily="34" charset="-122"/>
              <a:ea typeface="微软雅黑" pitchFamily="34" charset="-122"/>
            </a:endParaRPr>
          </a:p>
        </p:txBody>
      </p:sp>
      <p:sp>
        <p:nvSpPr>
          <p:cNvPr id="7" name="Text Box 16"/>
          <p:cNvSpPr txBox="1">
            <a:spLocks noChangeArrowheads="1"/>
          </p:cNvSpPr>
          <p:nvPr/>
        </p:nvSpPr>
        <p:spPr bwMode="gray">
          <a:xfrm>
            <a:off x="6490446" y="2983272"/>
            <a:ext cx="1972235" cy="1475721"/>
          </a:xfrm>
          <a:prstGeom prst="rect">
            <a:avLst/>
          </a:prstGeom>
          <a:solidFill>
            <a:srgbClr val="1995E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defTabSz="914099">
              <a:spcAft>
                <a:spcPts val="600"/>
              </a:spcAft>
            </a:pPr>
            <a:r>
              <a:rPr lang="zh-CN" altLang="en-US" sz="1400" dirty="0">
                <a:solidFill>
                  <a:schemeClr val="bg1"/>
                </a:solidFill>
                <a:latin typeface="微软雅黑" pitchFamily="34" charset="-122"/>
                <a:ea typeface="微软雅黑" pitchFamily="34" charset="-122"/>
              </a:rPr>
              <a:t>交易所</a:t>
            </a:r>
            <a:endParaRPr lang="en-US" altLang="zh-CN" sz="1400" dirty="0">
              <a:solidFill>
                <a:schemeClr val="bg1"/>
              </a:solidFill>
              <a:latin typeface="微软雅黑" pitchFamily="34" charset="-122"/>
              <a:ea typeface="微软雅黑" pitchFamily="34" charset="-122"/>
            </a:endParaRPr>
          </a:p>
          <a:p>
            <a:pPr algn="just" defTabSz="914099">
              <a:spcAft>
                <a:spcPts val="600"/>
              </a:spcAft>
            </a:pPr>
            <a:r>
              <a:rPr lang="zh-CN" altLang="zh-CN" sz="1200" dirty="0" smtClean="0">
                <a:solidFill>
                  <a:schemeClr val="bg1"/>
                </a:solidFill>
                <a:latin typeface="微软雅黑" pitchFamily="34" charset="-122"/>
                <a:ea typeface="微软雅黑" pitchFamily="34" charset="-122"/>
              </a:rPr>
              <a:t>恒</a:t>
            </a:r>
            <a:r>
              <a:rPr lang="zh-CN" altLang="zh-CN" sz="1200" dirty="0">
                <a:solidFill>
                  <a:schemeClr val="bg1"/>
                </a:solidFill>
                <a:latin typeface="微软雅黑" pitchFamily="34" charset="-122"/>
                <a:ea typeface="微软雅黑" pitchFamily="34" charset="-122"/>
              </a:rPr>
              <a:t>生为交易所及相关泛金融领域提供整体技术解决方案及咨询、运维等服务</a:t>
            </a:r>
            <a:r>
              <a:rPr lang="zh-CN" altLang="en-US" sz="1200" dirty="0" smtClean="0">
                <a:solidFill>
                  <a:schemeClr val="bg1"/>
                </a:solidFill>
                <a:latin typeface="微软雅黑" pitchFamily="34" charset="-122"/>
                <a:ea typeface="微软雅黑" pitchFamily="34" charset="-122"/>
              </a:rPr>
              <a:t>。</a:t>
            </a:r>
            <a:endParaRPr lang="en-US" altLang="zh-CN" sz="1200" dirty="0">
              <a:solidFill>
                <a:schemeClr val="bg1"/>
              </a:solidFill>
              <a:latin typeface="微软雅黑" pitchFamily="34" charset="-122"/>
              <a:ea typeface="微软雅黑" pitchFamily="34" charset="-122"/>
            </a:endParaRPr>
          </a:p>
        </p:txBody>
      </p:sp>
      <p:sp>
        <p:nvSpPr>
          <p:cNvPr id="8" name="Text Box 16"/>
          <p:cNvSpPr txBox="1">
            <a:spLocks noChangeArrowheads="1"/>
          </p:cNvSpPr>
          <p:nvPr/>
        </p:nvSpPr>
        <p:spPr bwMode="gray">
          <a:xfrm>
            <a:off x="4295648" y="1859884"/>
            <a:ext cx="2128903" cy="2599109"/>
          </a:xfrm>
          <a:prstGeom prst="rect">
            <a:avLst/>
          </a:prstGeom>
          <a:noFill/>
          <a:ln w="19050" cap="flat" cmpd="sng" algn="ctr">
            <a:solidFill>
              <a:srgbClr val="1F497D"/>
            </a:solidFill>
            <a:prstDash val="solid"/>
            <a:headEnd type="none" w="med" len="med"/>
            <a:tailEnd type="none" w="med" len="med"/>
          </a:ln>
          <a:effectLst/>
          <a:extLst/>
        </p:spPr>
        <p:txBody>
          <a:bodyPr vert="horz" wrap="square" lIns="91436" tIns="45718" rIns="91436" bIns="45718" numCol="1" rtlCol="0" anchor="ctr" anchorCtr="0" compatLnSpc="1">
            <a:prstTxWarp prst="textNoShape">
              <a:avLst/>
            </a:prstTxWarp>
          </a:bodyPr>
          <a:lstStyle>
            <a:defPPr>
              <a:defRPr lang="zh-CN"/>
            </a:defPPr>
            <a:lvl1pPr algn="ctr" defTabSz="914099">
              <a:spcBef>
                <a:spcPts val="0"/>
              </a:spcBef>
              <a:spcAft>
                <a:spcPts val="600"/>
              </a:spcAft>
              <a:defRPr sz="1600" kern="0">
                <a:solidFill>
                  <a:schemeClr val="tx1"/>
                </a:solidFill>
                <a:latin typeface="微软雅黑" pitchFamily="34" charset="-122"/>
                <a:ea typeface="微软雅黑" pitchFamily="34" charset="-122"/>
              </a:defRPr>
            </a:lvl1pPr>
            <a:lvl2pPr>
              <a:defRPr>
                <a:solidFill>
                  <a:schemeClr val="tx1"/>
                </a:solidFill>
                <a:latin typeface="Arial" charset="0"/>
                <a:ea typeface="宋体" charset="-122"/>
              </a:defRPr>
            </a:lvl2pPr>
            <a:lvl3pPr>
              <a:defRPr>
                <a:solidFill>
                  <a:schemeClr val="tx1"/>
                </a:solidFill>
                <a:latin typeface="Arial" charset="0"/>
                <a:ea typeface="宋体" charset="-122"/>
              </a:defRPr>
            </a:lvl3pPr>
            <a:lvl4pPr>
              <a:defRPr>
                <a:solidFill>
                  <a:schemeClr val="tx1"/>
                </a:solidFill>
                <a:latin typeface="Arial" charset="0"/>
                <a:ea typeface="宋体" charset="-122"/>
              </a:defRPr>
            </a:lvl4pPr>
            <a:lvl5pPr>
              <a:defRPr>
                <a:solidFill>
                  <a:schemeClr val="tx1"/>
                </a:solidFill>
                <a:latin typeface="Arial" charset="0"/>
                <a:ea typeface="宋体" charset="-122"/>
              </a:defRPr>
            </a:lvl5pPr>
            <a:lvl6pPr>
              <a:defRPr>
                <a:solidFill>
                  <a:schemeClr val="tx1"/>
                </a:solidFill>
                <a:latin typeface="Arial" charset="0"/>
                <a:ea typeface="宋体" charset="-122"/>
              </a:defRPr>
            </a:lvl6pPr>
            <a:lvl7pPr>
              <a:defRPr>
                <a:solidFill>
                  <a:schemeClr val="tx1"/>
                </a:solidFill>
                <a:latin typeface="Arial" charset="0"/>
                <a:ea typeface="宋体" charset="-122"/>
              </a:defRPr>
            </a:lvl7pPr>
            <a:lvl8pPr>
              <a:defRPr>
                <a:solidFill>
                  <a:schemeClr val="tx1"/>
                </a:solidFill>
                <a:latin typeface="Arial" charset="0"/>
                <a:ea typeface="宋体" charset="-122"/>
              </a:defRPr>
            </a:lvl8pPr>
            <a:lvl9pPr>
              <a:defRPr>
                <a:solidFill>
                  <a:schemeClr val="tx1"/>
                </a:solidFill>
                <a:latin typeface="Arial" charset="0"/>
                <a:ea typeface="宋体" charset="-122"/>
              </a:defRPr>
            </a:lvl9pPr>
          </a:lstStyle>
          <a:p>
            <a:r>
              <a:rPr lang="zh-CN" altLang="en-US" sz="1400" dirty="0"/>
              <a:t>私募</a:t>
            </a:r>
            <a:endParaRPr lang="en-US" altLang="zh-CN" sz="1400" dirty="0"/>
          </a:p>
          <a:p>
            <a:pPr algn="l"/>
            <a:r>
              <a:rPr lang="zh-CN" altLang="en-US" sz="1200" dirty="0"/>
              <a:t>恒生电子通过旗下子公司杭州证投网络科技有限公司（简称杭州证投）为阳光私募</a:t>
            </a:r>
            <a:r>
              <a:rPr lang="zh-CN" altLang="en-US" sz="1200" dirty="0" smtClean="0"/>
              <a:t>提供从事</a:t>
            </a:r>
            <a:r>
              <a:rPr lang="zh-CN" altLang="en-US" sz="1200" dirty="0"/>
              <a:t>金融资产经营运作相关的软件研发、销售和运营，将领先的 </a:t>
            </a:r>
            <a:r>
              <a:rPr lang="en-US" altLang="zh-CN" sz="1200" dirty="0"/>
              <a:t>IT </a:t>
            </a:r>
            <a:r>
              <a:rPr lang="zh-CN" altLang="en-US" sz="1200" dirty="0"/>
              <a:t>技术、互联网技术与</a:t>
            </a:r>
            <a:r>
              <a:rPr lang="zh-CN" altLang="en-US" sz="1200" dirty="0" smtClean="0"/>
              <a:t>金融资产</a:t>
            </a:r>
            <a:r>
              <a:rPr lang="zh-CN" altLang="en-US" sz="1200" dirty="0"/>
              <a:t>运作相结合，为客户提供卓越的软件和技术服务。</a:t>
            </a:r>
            <a:br>
              <a:rPr lang="zh-CN" altLang="en-US" sz="1200" dirty="0"/>
            </a:br>
            <a:endParaRPr lang="en-US" altLang="zh-CN" sz="1200" dirty="0">
              <a:solidFill>
                <a:srgbClr val="FF0000"/>
              </a:solidFill>
            </a:endParaRPr>
          </a:p>
        </p:txBody>
      </p:sp>
      <p:sp>
        <p:nvSpPr>
          <p:cNvPr id="9" name="Text Box 16"/>
          <p:cNvSpPr txBox="1">
            <a:spLocks noChangeArrowheads="1"/>
          </p:cNvSpPr>
          <p:nvPr/>
        </p:nvSpPr>
        <p:spPr bwMode="gray">
          <a:xfrm>
            <a:off x="788895" y="2876204"/>
            <a:ext cx="1730049" cy="1582789"/>
          </a:xfrm>
          <a:prstGeom prst="rect">
            <a:avLst/>
          </a:prstGeom>
          <a:noFill/>
          <a:ln w="19050" cap="flat" cmpd="sng" algn="ctr">
            <a:solidFill>
              <a:srgbClr val="1F497D"/>
            </a:solidFill>
            <a:prstDash val="solid"/>
            <a:headEnd type="none" w="med" len="med"/>
            <a:tailEnd type="none" w="med" len="med"/>
          </a:ln>
          <a:effectLst/>
          <a:extLst/>
        </p:spPr>
        <p:txBody>
          <a:bodyPr vert="horz" wrap="square" lIns="91436" tIns="45718" rIns="91436" bIns="45718" numCol="1" rtlCol="0" anchor="ctr" anchorCtr="0" compatLnSpc="1">
            <a:prstTxWarp prst="textNoShape">
              <a:avLst/>
            </a:prstTxWarp>
          </a:bodyPr>
          <a:lstStyle>
            <a:defPPr>
              <a:defRPr lang="zh-CN"/>
            </a:defPPr>
            <a:lvl1pPr algn="ctr" defTabSz="914099">
              <a:spcBef>
                <a:spcPts val="0"/>
              </a:spcBef>
              <a:spcAft>
                <a:spcPts val="600"/>
              </a:spcAft>
              <a:defRPr sz="1600" kern="0">
                <a:latin typeface="微软雅黑" pitchFamily="34" charset="-122"/>
                <a:ea typeface="微软雅黑" pitchFamily="34" charset="-122"/>
              </a:defRPr>
            </a:lvl1pPr>
          </a:lstStyle>
          <a:p>
            <a:r>
              <a:rPr lang="zh-CN" altLang="en-US" sz="1400" dirty="0"/>
              <a:t>期货</a:t>
            </a:r>
            <a:endParaRPr lang="en-US" altLang="zh-CN" sz="1400" dirty="0"/>
          </a:p>
          <a:p>
            <a:pPr algn="just"/>
            <a:r>
              <a:rPr lang="zh-CN" altLang="zh-CN" sz="1200" dirty="0"/>
              <a:t>恒生期货整体解决方案</a:t>
            </a:r>
            <a:r>
              <a:rPr lang="zh-CN" altLang="en-US" sz="1200" dirty="0"/>
              <a:t>支持国内期货市场、全球期货市场交易和结算，助力期权、夜市、原油等创新业务发展。</a:t>
            </a:r>
            <a:endParaRPr lang="en-US" altLang="zh-CN" sz="1200" dirty="0"/>
          </a:p>
        </p:txBody>
      </p:sp>
      <p:sp>
        <p:nvSpPr>
          <p:cNvPr id="11" name="TextBox 10"/>
          <p:cNvSpPr txBox="1"/>
          <p:nvPr/>
        </p:nvSpPr>
        <p:spPr>
          <a:xfrm>
            <a:off x="545570" y="164189"/>
            <a:ext cx="3174783" cy="523220"/>
          </a:xfrm>
          <a:prstGeom prst="rect">
            <a:avLst/>
          </a:prstGeom>
          <a:noFill/>
        </p:spPr>
        <p:txBody>
          <a:bodyPr wrap="square" rtlCol="0">
            <a:spAutoFit/>
          </a:bodyPr>
          <a:lstStyle/>
          <a:p>
            <a:r>
              <a:rPr lang="zh-CN" altLang="en-US" sz="2800" dirty="0" smtClean="0">
                <a:solidFill>
                  <a:srgbClr val="1995E1"/>
                </a:solidFill>
                <a:latin typeface="微软雅黑" panose="020B0503020204020204" pitchFamily="34" charset="-122"/>
                <a:ea typeface="微软雅黑" panose="020B0503020204020204" pitchFamily="34" charset="-122"/>
              </a:rPr>
              <a:t>恒生主营业务</a:t>
            </a:r>
            <a:endParaRPr lang="zh-CN" altLang="en-US" sz="2800" dirty="0">
              <a:solidFill>
                <a:srgbClr val="1995E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720006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452175" y="941120"/>
            <a:ext cx="8420519" cy="3368818"/>
            <a:chOff x="299136" y="1257769"/>
            <a:chExt cx="8424936" cy="3730105"/>
          </a:xfrm>
        </p:grpSpPr>
        <p:sp>
          <p:nvSpPr>
            <p:cNvPr id="2" name="矩形 1"/>
            <p:cNvSpPr/>
            <p:nvPr/>
          </p:nvSpPr>
          <p:spPr>
            <a:xfrm>
              <a:off x="520597" y="1257769"/>
              <a:ext cx="3096344" cy="321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smtClean="0">
                  <a:solidFill>
                    <a:srgbClr val="1995E1"/>
                  </a:solidFill>
                  <a:latin typeface="微软雅黑" panose="020B0503020204020204" pitchFamily="34" charset="-122"/>
                  <a:ea typeface="微软雅黑" panose="020B0503020204020204" pitchFamily="34" charset="-122"/>
                </a:rPr>
                <a:t>杭州</a:t>
              </a:r>
              <a:r>
                <a:rPr lang="zh-CN" altLang="en-US" sz="1600" b="1" dirty="0">
                  <a:solidFill>
                    <a:srgbClr val="1995E1"/>
                  </a:solidFill>
                  <a:latin typeface="微软雅黑" panose="020B0503020204020204" pitchFamily="34" charset="-122"/>
                  <a:ea typeface="微软雅黑" panose="020B0503020204020204" pitchFamily="34" charset="-122"/>
                </a:rPr>
                <a:t>云纪网络科技有限公司</a:t>
              </a:r>
            </a:p>
          </p:txBody>
        </p:sp>
        <p:sp>
          <p:nvSpPr>
            <p:cNvPr id="3" name="矩形 2"/>
            <p:cNvSpPr/>
            <p:nvPr/>
          </p:nvSpPr>
          <p:spPr>
            <a:xfrm>
              <a:off x="429840" y="1617571"/>
              <a:ext cx="8294232" cy="1022352"/>
            </a:xfrm>
            <a:prstGeom prst="rect">
              <a:avLst/>
            </a:prstGeom>
          </p:spPr>
          <p:txBody>
            <a:bodyPr wrap="square">
              <a:spAutoFit/>
            </a:bodyPr>
            <a:lstStyle/>
            <a:p>
              <a:pPr algn="just">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以证券软件服务与业务运营支撑为核心，面向证券市场机构及投资者提供高附加值的新经纪业务平台与技术服务。</a:t>
              </a:r>
            </a:p>
            <a:p>
              <a:pPr algn="just">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云纪致力于打造新经纪业务模式下的</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iFS</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互联网金融服务平台，为个人投资者提供具有社交及娱乐属性的股票投资选择模式和股票交易学习方法，为券商提供与其交易业务相匹配的资讯推送和产品创新孵化。</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454232" y="3079460"/>
              <a:ext cx="8125824" cy="738664"/>
            </a:xfrm>
            <a:prstGeom prst="rect">
              <a:avLst/>
            </a:prstGeom>
          </p:spPr>
          <p:txBody>
            <a:bodyPr wrap="square">
              <a:spAutoFit/>
            </a:bodyPr>
            <a:lstStyle/>
            <a:p>
              <a:pPr algn="just">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在资本市场“大众创业、万众创新”背景下，主要提供财富管理创新领域新的</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IT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软件及服务业务，主要服务对象包括证券、基金、信托等传统金融机构及私募、三方财富管理公司等。</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299136" y="1283736"/>
              <a:ext cx="351562" cy="323745"/>
            </a:xfrm>
            <a:prstGeom prst="rect">
              <a:avLst/>
            </a:prstGeom>
          </p:spPr>
          <p:txBody>
            <a:bodyPr wrap="none">
              <a:spAutoFit/>
            </a:bodyPr>
            <a:lstStyle/>
            <a:p>
              <a:r>
                <a:rPr lang="zh-CN" altLang="en-US" dirty="0">
                  <a:solidFill>
                    <a:srgbClr val="1995E1"/>
                  </a:solidFill>
                  <a:latin typeface="微软雅黑" pitchFamily="34" charset="-122"/>
                  <a:ea typeface="微软雅黑" pitchFamily="34" charset="-122"/>
                </a:rPr>
                <a:t>丨</a:t>
              </a:r>
              <a:endParaRPr lang="zh-CN" altLang="en-US" dirty="0">
                <a:solidFill>
                  <a:srgbClr val="1995E1"/>
                </a:solidFill>
              </a:endParaRPr>
            </a:p>
          </p:txBody>
        </p:sp>
        <p:sp>
          <p:nvSpPr>
            <p:cNvPr id="6" name="矩形 5"/>
            <p:cNvSpPr/>
            <p:nvPr/>
          </p:nvSpPr>
          <p:spPr>
            <a:xfrm>
              <a:off x="524045" y="2757783"/>
              <a:ext cx="3096344" cy="321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smtClean="0">
                  <a:solidFill>
                    <a:srgbClr val="1995E1"/>
                  </a:solidFill>
                  <a:latin typeface="微软雅黑" panose="020B0503020204020204" pitchFamily="34" charset="-122"/>
                  <a:ea typeface="微软雅黑" panose="020B0503020204020204" pitchFamily="34" charset="-122"/>
                </a:rPr>
                <a:t>杭州云英网络</a:t>
              </a:r>
              <a:r>
                <a:rPr lang="zh-CN" altLang="en-US" sz="1600" b="1" dirty="0">
                  <a:solidFill>
                    <a:srgbClr val="1995E1"/>
                  </a:solidFill>
                  <a:latin typeface="微软雅黑" panose="020B0503020204020204" pitchFamily="34" charset="-122"/>
                  <a:ea typeface="微软雅黑" panose="020B0503020204020204" pitchFamily="34" charset="-122"/>
                </a:rPr>
                <a:t>科技有限公司</a:t>
              </a:r>
            </a:p>
          </p:txBody>
        </p:sp>
        <p:sp>
          <p:nvSpPr>
            <p:cNvPr id="7" name="矩形 6"/>
            <p:cNvSpPr/>
            <p:nvPr/>
          </p:nvSpPr>
          <p:spPr>
            <a:xfrm>
              <a:off x="302584" y="2783750"/>
              <a:ext cx="351562" cy="323745"/>
            </a:xfrm>
            <a:prstGeom prst="rect">
              <a:avLst/>
            </a:prstGeom>
          </p:spPr>
          <p:txBody>
            <a:bodyPr wrap="none">
              <a:spAutoFit/>
            </a:bodyPr>
            <a:lstStyle/>
            <a:p>
              <a:r>
                <a:rPr lang="zh-CN" altLang="en-US" dirty="0">
                  <a:solidFill>
                    <a:srgbClr val="1995E1"/>
                  </a:solidFill>
                  <a:latin typeface="微软雅黑" pitchFamily="34" charset="-122"/>
                  <a:ea typeface="微软雅黑" pitchFamily="34" charset="-122"/>
                </a:rPr>
                <a:t>丨</a:t>
              </a:r>
              <a:endParaRPr lang="zh-CN" altLang="en-US" dirty="0">
                <a:solidFill>
                  <a:srgbClr val="1995E1"/>
                </a:solidFill>
              </a:endParaRPr>
            </a:p>
          </p:txBody>
        </p:sp>
        <p:sp>
          <p:nvSpPr>
            <p:cNvPr id="8" name="矩形 7"/>
            <p:cNvSpPr/>
            <p:nvPr/>
          </p:nvSpPr>
          <p:spPr>
            <a:xfrm>
              <a:off x="524045" y="3930164"/>
              <a:ext cx="3096344" cy="321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smtClean="0">
                  <a:solidFill>
                    <a:srgbClr val="1995E1"/>
                  </a:solidFill>
                  <a:latin typeface="微软雅黑" panose="020B0503020204020204" pitchFamily="34" charset="-122"/>
                  <a:ea typeface="微软雅黑" panose="020B0503020204020204" pitchFamily="34" charset="-122"/>
                </a:rPr>
                <a:t>杭州云毅网络</a:t>
              </a:r>
              <a:r>
                <a:rPr lang="zh-CN" altLang="en-US" sz="1600" b="1" dirty="0">
                  <a:solidFill>
                    <a:srgbClr val="1995E1"/>
                  </a:solidFill>
                  <a:latin typeface="微软雅黑" panose="020B0503020204020204" pitchFamily="34" charset="-122"/>
                  <a:ea typeface="微软雅黑" panose="020B0503020204020204" pitchFamily="34" charset="-122"/>
                </a:rPr>
                <a:t>科技有限公司</a:t>
              </a:r>
            </a:p>
          </p:txBody>
        </p:sp>
        <p:sp>
          <p:nvSpPr>
            <p:cNvPr id="9" name="矩形 8"/>
            <p:cNvSpPr/>
            <p:nvPr/>
          </p:nvSpPr>
          <p:spPr>
            <a:xfrm>
              <a:off x="302584" y="3946756"/>
              <a:ext cx="351562" cy="323745"/>
            </a:xfrm>
            <a:prstGeom prst="rect">
              <a:avLst/>
            </a:prstGeom>
          </p:spPr>
          <p:txBody>
            <a:bodyPr wrap="none">
              <a:spAutoFit/>
            </a:bodyPr>
            <a:lstStyle/>
            <a:p>
              <a:r>
                <a:rPr lang="zh-CN" altLang="en-US" dirty="0">
                  <a:solidFill>
                    <a:srgbClr val="1995E1"/>
                  </a:solidFill>
                  <a:latin typeface="微软雅黑" pitchFamily="34" charset="-122"/>
                  <a:ea typeface="微软雅黑" pitchFamily="34" charset="-122"/>
                </a:rPr>
                <a:t>丨</a:t>
              </a:r>
              <a:endParaRPr lang="zh-CN" altLang="en-US" dirty="0">
                <a:solidFill>
                  <a:srgbClr val="1995E1"/>
                </a:solidFill>
              </a:endParaRPr>
            </a:p>
          </p:txBody>
        </p:sp>
        <p:sp>
          <p:nvSpPr>
            <p:cNvPr id="10" name="矩形 9"/>
            <p:cNvSpPr/>
            <p:nvPr/>
          </p:nvSpPr>
          <p:spPr>
            <a:xfrm>
              <a:off x="454232" y="4249210"/>
              <a:ext cx="8125824" cy="738664"/>
            </a:xfrm>
            <a:prstGeom prst="rect">
              <a:avLst/>
            </a:prstGeom>
          </p:spPr>
          <p:txBody>
            <a:bodyPr wrap="square">
              <a:spAutoFit/>
            </a:bodyPr>
            <a:lstStyle/>
            <a:p>
              <a:pPr algn="just">
                <a:lnSpc>
                  <a:spcPct val="150000"/>
                </a:lnSpc>
                <a:spcBef>
                  <a:spcPts val="600"/>
                </a:spcBef>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主要</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为资产管理机构、资管业务外包机构、托管机构、证券经纪商等客户提供大资管领域的创新类的 </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IT </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平台和服务，提供全新的 </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IT </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平台或系统，为客户开拓创新业务提供技术支持。</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2" name="TextBox 11"/>
          <p:cNvSpPr txBox="1"/>
          <p:nvPr/>
        </p:nvSpPr>
        <p:spPr>
          <a:xfrm>
            <a:off x="545570" y="164189"/>
            <a:ext cx="2157437" cy="523220"/>
          </a:xfrm>
          <a:prstGeom prst="rect">
            <a:avLst/>
          </a:prstGeom>
          <a:noFill/>
        </p:spPr>
        <p:txBody>
          <a:bodyPr wrap="square" rtlCol="0">
            <a:spAutoFit/>
          </a:bodyPr>
          <a:lstStyle/>
          <a:p>
            <a:r>
              <a:rPr lang="zh-CN" altLang="en-US" sz="2800" dirty="0" smtClean="0">
                <a:solidFill>
                  <a:srgbClr val="1995E1"/>
                </a:solidFill>
                <a:latin typeface="微软雅黑" panose="020B0503020204020204" pitchFamily="34" charset="-122"/>
                <a:ea typeface="微软雅黑" panose="020B0503020204020204" pitchFamily="34" charset="-122"/>
              </a:rPr>
              <a:t>创新业务</a:t>
            </a:r>
            <a:endParaRPr lang="zh-CN" altLang="en-US" sz="2800" dirty="0">
              <a:solidFill>
                <a:srgbClr val="1995E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72000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452175" y="841202"/>
            <a:ext cx="8420519" cy="4008956"/>
            <a:chOff x="299136" y="1314019"/>
            <a:chExt cx="8424936" cy="4438913"/>
          </a:xfrm>
        </p:grpSpPr>
        <p:sp>
          <p:nvSpPr>
            <p:cNvPr id="2" name="矩形 1"/>
            <p:cNvSpPr/>
            <p:nvPr/>
          </p:nvSpPr>
          <p:spPr>
            <a:xfrm>
              <a:off x="520597" y="1314019"/>
              <a:ext cx="3096344" cy="321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rgbClr val="1995E1"/>
                  </a:solidFill>
                  <a:latin typeface="微软雅黑" panose="020B0503020204020204" pitchFamily="34" charset="-122"/>
                  <a:ea typeface="微软雅黑" panose="020B0503020204020204" pitchFamily="34" charset="-122"/>
                </a:rPr>
                <a:t>杭州云赢网络科技有限公司</a:t>
              </a:r>
            </a:p>
          </p:txBody>
        </p:sp>
        <p:sp>
          <p:nvSpPr>
            <p:cNvPr id="3" name="矩形 2"/>
            <p:cNvSpPr/>
            <p:nvPr/>
          </p:nvSpPr>
          <p:spPr>
            <a:xfrm>
              <a:off x="429840" y="1595941"/>
              <a:ext cx="8294232" cy="1329063"/>
            </a:xfrm>
            <a:prstGeom prst="rect">
              <a:avLst/>
            </a:prstGeom>
          </p:spPr>
          <p:txBody>
            <a:bodyPr wrap="square">
              <a:spAutoFit/>
            </a:bodyPr>
            <a:lstStyle/>
            <a:p>
              <a:pPr algn="just">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主要面向金融服务领域，为个人投资者和机构投资者提供产品运营和产品服务，服务对象包括个人投资者和证券公司、期货公司、信托公司、交易所、私募等金融机构以及互联网公司等。</a:t>
              </a:r>
            </a:p>
            <a:p>
              <a:pPr algn="just">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为个人及机构投资者提供行情、交易、资讯、财富管理、线上业务办理等综合服务终端，产品形态包括</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PC</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桌面客户端、</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APP</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客户端、</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WEB</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客户端及</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HTML5</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客户端</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454232" y="3300842"/>
              <a:ext cx="8125824" cy="1059834"/>
            </a:xfrm>
            <a:prstGeom prst="rect">
              <a:avLst/>
            </a:prstGeom>
          </p:spPr>
          <p:txBody>
            <a:bodyPr wrap="square">
              <a:spAutoFit/>
            </a:bodyPr>
            <a:lstStyle/>
            <a:p>
              <a:pPr algn="just">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主要为私募等机构投资者提供从事金融资产经营运作相关的软件研发、销售和运营，将领先的 </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IT </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技术、互联网技术与金融资产运作相结合，为机构投资者提供卓越的软件和技术服务。全面致力于阳光私募客户服务，在投资交易、资产管理、风险管理、策略交易等相关领域，为私募提供软件、运维等</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IT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相关服务。</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299136" y="1339986"/>
              <a:ext cx="351562" cy="323745"/>
            </a:xfrm>
            <a:prstGeom prst="rect">
              <a:avLst/>
            </a:prstGeom>
          </p:spPr>
          <p:txBody>
            <a:bodyPr wrap="none">
              <a:spAutoFit/>
            </a:bodyPr>
            <a:lstStyle/>
            <a:p>
              <a:r>
                <a:rPr lang="zh-CN" altLang="en-US" dirty="0">
                  <a:solidFill>
                    <a:srgbClr val="1995E1"/>
                  </a:solidFill>
                  <a:latin typeface="微软雅黑" pitchFamily="34" charset="-122"/>
                  <a:ea typeface="微软雅黑" pitchFamily="34" charset="-122"/>
                </a:rPr>
                <a:t>丨</a:t>
              </a:r>
              <a:endParaRPr lang="zh-CN" altLang="en-US" dirty="0">
                <a:solidFill>
                  <a:srgbClr val="1995E1"/>
                </a:solidFill>
              </a:endParaRPr>
            </a:p>
          </p:txBody>
        </p:sp>
        <p:sp>
          <p:nvSpPr>
            <p:cNvPr id="6" name="矩形 5"/>
            <p:cNvSpPr/>
            <p:nvPr/>
          </p:nvSpPr>
          <p:spPr>
            <a:xfrm>
              <a:off x="524045" y="3007291"/>
              <a:ext cx="3096344" cy="321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rgbClr val="1995E1"/>
                  </a:solidFill>
                  <a:latin typeface="微软雅黑" panose="020B0503020204020204" pitchFamily="34" charset="-122"/>
                  <a:ea typeface="微软雅黑" panose="020B0503020204020204" pitchFamily="34" charset="-122"/>
                </a:rPr>
                <a:t>杭州证投网络科技有限公司</a:t>
              </a:r>
            </a:p>
          </p:txBody>
        </p:sp>
        <p:sp>
          <p:nvSpPr>
            <p:cNvPr id="7" name="矩形 6"/>
            <p:cNvSpPr/>
            <p:nvPr/>
          </p:nvSpPr>
          <p:spPr>
            <a:xfrm>
              <a:off x="302584" y="3033262"/>
              <a:ext cx="351562" cy="323746"/>
            </a:xfrm>
            <a:prstGeom prst="rect">
              <a:avLst/>
            </a:prstGeom>
          </p:spPr>
          <p:txBody>
            <a:bodyPr wrap="none">
              <a:spAutoFit/>
            </a:bodyPr>
            <a:lstStyle/>
            <a:p>
              <a:r>
                <a:rPr lang="zh-CN" altLang="en-US" dirty="0">
                  <a:solidFill>
                    <a:srgbClr val="1995E1"/>
                  </a:solidFill>
                  <a:latin typeface="微软雅黑" pitchFamily="34" charset="-122"/>
                  <a:ea typeface="微软雅黑" pitchFamily="34" charset="-122"/>
                </a:rPr>
                <a:t>丨</a:t>
              </a:r>
              <a:endParaRPr lang="zh-CN" altLang="en-US" dirty="0">
                <a:solidFill>
                  <a:srgbClr val="1995E1"/>
                </a:solidFill>
              </a:endParaRPr>
            </a:p>
          </p:txBody>
        </p:sp>
        <p:sp>
          <p:nvSpPr>
            <p:cNvPr id="8" name="矩形 7"/>
            <p:cNvSpPr/>
            <p:nvPr/>
          </p:nvSpPr>
          <p:spPr>
            <a:xfrm>
              <a:off x="524045" y="4392817"/>
              <a:ext cx="3096344" cy="3216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rgbClr val="1995E1"/>
                  </a:solidFill>
                  <a:latin typeface="微软雅黑" panose="020B0503020204020204" pitchFamily="34" charset="-122"/>
                  <a:ea typeface="微软雅黑" panose="020B0503020204020204" pitchFamily="34" charset="-122"/>
                </a:rPr>
                <a:t>杭州云永网络科技有限公司</a:t>
              </a:r>
            </a:p>
          </p:txBody>
        </p:sp>
        <p:sp>
          <p:nvSpPr>
            <p:cNvPr id="9" name="矩形 8"/>
            <p:cNvSpPr/>
            <p:nvPr/>
          </p:nvSpPr>
          <p:spPr>
            <a:xfrm>
              <a:off x="302584" y="4418782"/>
              <a:ext cx="351562" cy="323746"/>
            </a:xfrm>
            <a:prstGeom prst="rect">
              <a:avLst/>
            </a:prstGeom>
          </p:spPr>
          <p:txBody>
            <a:bodyPr wrap="none">
              <a:spAutoFit/>
            </a:bodyPr>
            <a:lstStyle/>
            <a:p>
              <a:r>
                <a:rPr lang="zh-CN" altLang="en-US" dirty="0">
                  <a:solidFill>
                    <a:srgbClr val="1995E1"/>
                  </a:solidFill>
                  <a:latin typeface="微软雅黑" pitchFamily="34" charset="-122"/>
                  <a:ea typeface="微软雅黑" pitchFamily="34" charset="-122"/>
                </a:rPr>
                <a:t>丨</a:t>
              </a:r>
              <a:endParaRPr lang="zh-CN" altLang="en-US" dirty="0">
                <a:solidFill>
                  <a:srgbClr val="1995E1"/>
                </a:solidFill>
              </a:endParaRPr>
            </a:p>
          </p:txBody>
        </p:sp>
        <p:sp>
          <p:nvSpPr>
            <p:cNvPr id="10" name="矩形 9"/>
            <p:cNvSpPr/>
            <p:nvPr/>
          </p:nvSpPr>
          <p:spPr>
            <a:xfrm>
              <a:off x="454232" y="4693111"/>
              <a:ext cx="8125824" cy="1059821"/>
            </a:xfrm>
            <a:prstGeom prst="rect">
              <a:avLst/>
            </a:prstGeom>
          </p:spPr>
          <p:txBody>
            <a:bodyPr wrap="square">
              <a:spAutoFit/>
            </a:bodyPr>
            <a:lstStyle/>
            <a:p>
              <a:pPr algn="just">
                <a:lnSpc>
                  <a:spcPct val="150000"/>
                </a:lnSpc>
                <a:spcBef>
                  <a:spcPts val="60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专注于为场外市场提供数据连接、数据管理、数据挖掘、数据监管等大数据业务服务及</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IT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技术服务，服务对象包括场外交易中心、互联网金融公司、各监管部门等。主要服务：以技术服务作为切入点；以渠道服务、联合运营为合作点；以产业链服务、全流程大数据风控为增值点。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2" name="TextBox 11"/>
          <p:cNvSpPr txBox="1"/>
          <p:nvPr/>
        </p:nvSpPr>
        <p:spPr>
          <a:xfrm>
            <a:off x="545570" y="164189"/>
            <a:ext cx="2157437" cy="523220"/>
          </a:xfrm>
          <a:prstGeom prst="rect">
            <a:avLst/>
          </a:prstGeom>
          <a:noFill/>
        </p:spPr>
        <p:txBody>
          <a:bodyPr wrap="square" rtlCol="0">
            <a:spAutoFit/>
          </a:bodyPr>
          <a:lstStyle/>
          <a:p>
            <a:r>
              <a:rPr lang="zh-CN" altLang="en-US" sz="2800" dirty="0" smtClean="0">
                <a:solidFill>
                  <a:srgbClr val="1995E1"/>
                </a:solidFill>
                <a:latin typeface="微软雅黑" panose="020B0503020204020204" pitchFamily="34" charset="-122"/>
                <a:ea typeface="微软雅黑" panose="020B0503020204020204" pitchFamily="34" charset="-122"/>
              </a:rPr>
              <a:t>创新业务</a:t>
            </a:r>
            <a:endParaRPr lang="zh-CN" altLang="en-US" sz="2800" dirty="0">
              <a:solidFill>
                <a:srgbClr val="1995E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00522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756" y="918400"/>
            <a:ext cx="8424936" cy="3366876"/>
            <a:chOff x="285424" y="991729"/>
            <a:chExt cx="8424936" cy="3366876"/>
          </a:xfrm>
        </p:grpSpPr>
        <p:sp>
          <p:nvSpPr>
            <p:cNvPr id="12" name="矩形 11"/>
            <p:cNvSpPr/>
            <p:nvPr/>
          </p:nvSpPr>
          <p:spPr>
            <a:xfrm>
              <a:off x="506885" y="991729"/>
              <a:ext cx="3096344" cy="321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smtClean="0">
                  <a:solidFill>
                    <a:srgbClr val="1995E1"/>
                  </a:solidFill>
                  <a:latin typeface="微软雅黑" panose="020B0503020204020204" pitchFamily="34" charset="-122"/>
                  <a:ea typeface="微软雅黑" panose="020B0503020204020204" pitchFamily="34" charset="-122"/>
                </a:rPr>
                <a:t>杭州</a:t>
              </a:r>
              <a:r>
                <a:rPr lang="zh-CN" altLang="en-US" sz="1600" b="1" dirty="0">
                  <a:solidFill>
                    <a:srgbClr val="1995E1"/>
                  </a:solidFill>
                  <a:latin typeface="微软雅黑" panose="020B0503020204020204" pitchFamily="34" charset="-122"/>
                  <a:ea typeface="微软雅黑" panose="020B0503020204020204" pitchFamily="34" charset="-122"/>
                </a:rPr>
                <a:t>恒</a:t>
              </a:r>
              <a:r>
                <a:rPr lang="zh-CN" altLang="en-US" sz="1600" b="1" dirty="0" smtClean="0">
                  <a:solidFill>
                    <a:srgbClr val="1995E1"/>
                  </a:solidFill>
                  <a:latin typeface="微软雅黑" panose="020B0503020204020204" pitchFamily="34" charset="-122"/>
                  <a:ea typeface="微软雅黑" panose="020B0503020204020204" pitchFamily="34" charset="-122"/>
                </a:rPr>
                <a:t>生云融网络</a:t>
              </a:r>
              <a:r>
                <a:rPr lang="zh-CN" altLang="en-US" sz="1600" b="1" dirty="0">
                  <a:solidFill>
                    <a:srgbClr val="1995E1"/>
                  </a:solidFill>
                  <a:latin typeface="微软雅黑" panose="020B0503020204020204" pitchFamily="34" charset="-122"/>
                  <a:ea typeface="微软雅黑" panose="020B0503020204020204" pitchFamily="34" charset="-122"/>
                </a:rPr>
                <a:t>科技有限公司</a:t>
              </a:r>
            </a:p>
          </p:txBody>
        </p:sp>
        <p:sp>
          <p:nvSpPr>
            <p:cNvPr id="13" name="矩形 12"/>
            <p:cNvSpPr/>
            <p:nvPr/>
          </p:nvSpPr>
          <p:spPr>
            <a:xfrm>
              <a:off x="416128" y="1301042"/>
              <a:ext cx="8294232" cy="890693"/>
            </a:xfrm>
            <a:prstGeom prst="rect">
              <a:avLst/>
            </a:prstGeom>
          </p:spPr>
          <p:txBody>
            <a:bodyPr wrap="square">
              <a:spAutoFit/>
            </a:bodyPr>
            <a:lstStyle/>
            <a:p>
              <a:pPr algn="just">
                <a:lnSpc>
                  <a:spcPct val="150000"/>
                </a:lnSpc>
              </a:pP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DT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时代需要不一样的金融，恒生云融以“让金融变简单”为使命，以连接万亿资产为目标，主推银行云（让银行不再是“弱势群体”）、微金融云（让草根金融更普惠）、用户云（让企业融资和个人理财更简单），为金融机构提供拎包入住的云服务，连接起金融需求的场景与金融服务的供应，做“云上金融”生态圈的运营者</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443163" y="2623165"/>
              <a:ext cx="8125824" cy="646331"/>
            </a:xfrm>
            <a:prstGeom prst="rect">
              <a:avLst/>
            </a:prstGeom>
          </p:spPr>
          <p:txBody>
            <a:bodyPr wrap="square">
              <a:spAutoFit/>
            </a:bodyPr>
            <a:lstStyle/>
            <a:p>
              <a:pPr algn="just">
                <a:lnSpc>
                  <a:spcPct val="150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专注</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于银行大零售业务财富管理领域，提供财富管理终端、财富规划、销售、登记过户、支付、资管、资产证券化整体解决方案和咨询，提供</a:t>
              </a:r>
              <a:r>
                <a:rPr lang="en-US" altLang="zh-CN" sz="1200" dirty="0" err="1">
                  <a:solidFill>
                    <a:schemeClr val="tx1">
                      <a:lumMod val="75000"/>
                      <a:lumOff val="25000"/>
                    </a:schemeClr>
                  </a:solidFill>
                  <a:latin typeface="微软雅黑" panose="020B0503020204020204" pitchFamily="34" charset="-122"/>
                  <a:ea typeface="微软雅黑" panose="020B0503020204020204" pitchFamily="34" charset="-122"/>
                </a:rPr>
                <a:t>saas</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应用，以及提供金融产品交叉分销，运营能力输出，代运营、牌照申请咨询等增值服务</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285424" y="1023307"/>
              <a:ext cx="351378" cy="292388"/>
            </a:xfrm>
            <a:prstGeom prst="rect">
              <a:avLst/>
            </a:prstGeom>
          </p:spPr>
          <p:txBody>
            <a:bodyPr wrap="none">
              <a:spAutoFit/>
            </a:bodyPr>
            <a:lstStyle/>
            <a:p>
              <a:r>
                <a:rPr lang="zh-CN" altLang="en-US" dirty="0">
                  <a:solidFill>
                    <a:srgbClr val="1995E1"/>
                  </a:solidFill>
                  <a:latin typeface="微软雅黑" pitchFamily="34" charset="-122"/>
                  <a:ea typeface="微软雅黑" pitchFamily="34" charset="-122"/>
                </a:rPr>
                <a:t>丨</a:t>
              </a:r>
              <a:endParaRPr lang="zh-CN" altLang="en-US" dirty="0">
                <a:solidFill>
                  <a:srgbClr val="1995E1"/>
                </a:solidFill>
              </a:endParaRPr>
            </a:p>
          </p:txBody>
        </p:sp>
        <p:sp>
          <p:nvSpPr>
            <p:cNvPr id="16" name="矩形 15"/>
            <p:cNvSpPr/>
            <p:nvPr/>
          </p:nvSpPr>
          <p:spPr>
            <a:xfrm>
              <a:off x="512976" y="2301488"/>
              <a:ext cx="3096344" cy="321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smtClean="0">
                  <a:solidFill>
                    <a:srgbClr val="1995E1"/>
                  </a:solidFill>
                  <a:latin typeface="微软雅黑" panose="020B0503020204020204" pitchFamily="34" charset="-122"/>
                  <a:ea typeface="微软雅黑" panose="020B0503020204020204" pitchFamily="34" charset="-122"/>
                </a:rPr>
                <a:t>杭州</a:t>
              </a:r>
              <a:r>
                <a:rPr lang="zh-CN" altLang="en-US" sz="1600" b="1" dirty="0">
                  <a:solidFill>
                    <a:srgbClr val="1995E1"/>
                  </a:solidFill>
                  <a:latin typeface="微软雅黑" panose="020B0503020204020204" pitchFamily="34" charset="-122"/>
                  <a:ea typeface="微软雅黑" panose="020B0503020204020204" pitchFamily="34" charset="-122"/>
                </a:rPr>
                <a:t>云连</a:t>
              </a:r>
              <a:r>
                <a:rPr lang="zh-CN" altLang="en-US" sz="1600" b="1" dirty="0" smtClean="0">
                  <a:solidFill>
                    <a:srgbClr val="1995E1"/>
                  </a:solidFill>
                  <a:latin typeface="微软雅黑" panose="020B0503020204020204" pitchFamily="34" charset="-122"/>
                  <a:ea typeface="微软雅黑" panose="020B0503020204020204" pitchFamily="34" charset="-122"/>
                </a:rPr>
                <a:t>网络</a:t>
              </a:r>
              <a:r>
                <a:rPr lang="zh-CN" altLang="en-US" sz="1600" b="1" dirty="0">
                  <a:solidFill>
                    <a:srgbClr val="1995E1"/>
                  </a:solidFill>
                  <a:latin typeface="微软雅黑" panose="020B0503020204020204" pitchFamily="34" charset="-122"/>
                  <a:ea typeface="微软雅黑" panose="020B0503020204020204" pitchFamily="34" charset="-122"/>
                </a:rPr>
                <a:t>科技有限公司</a:t>
              </a:r>
            </a:p>
          </p:txBody>
        </p:sp>
        <p:sp>
          <p:nvSpPr>
            <p:cNvPr id="17" name="矩形 16"/>
            <p:cNvSpPr/>
            <p:nvPr/>
          </p:nvSpPr>
          <p:spPr>
            <a:xfrm>
              <a:off x="291515" y="2333066"/>
              <a:ext cx="351378" cy="292388"/>
            </a:xfrm>
            <a:prstGeom prst="rect">
              <a:avLst/>
            </a:prstGeom>
          </p:spPr>
          <p:txBody>
            <a:bodyPr wrap="none">
              <a:spAutoFit/>
            </a:bodyPr>
            <a:lstStyle/>
            <a:p>
              <a:r>
                <a:rPr lang="zh-CN" altLang="en-US" dirty="0">
                  <a:solidFill>
                    <a:srgbClr val="1995E1"/>
                  </a:solidFill>
                  <a:latin typeface="微软雅黑" pitchFamily="34" charset="-122"/>
                  <a:ea typeface="微软雅黑" pitchFamily="34" charset="-122"/>
                </a:rPr>
                <a:t>丨</a:t>
              </a:r>
              <a:endParaRPr lang="zh-CN" altLang="en-US" dirty="0">
                <a:solidFill>
                  <a:srgbClr val="1995E1"/>
                </a:solidFill>
              </a:endParaRPr>
            </a:p>
          </p:txBody>
        </p:sp>
        <p:sp>
          <p:nvSpPr>
            <p:cNvPr id="18" name="矩形 17"/>
            <p:cNvSpPr/>
            <p:nvPr/>
          </p:nvSpPr>
          <p:spPr>
            <a:xfrm>
              <a:off x="510333" y="3406809"/>
              <a:ext cx="3096344" cy="321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1600" b="1" dirty="0" smtClean="0">
                  <a:solidFill>
                    <a:srgbClr val="1995E1"/>
                  </a:solidFill>
                  <a:latin typeface="微软雅黑" panose="020B0503020204020204" pitchFamily="34" charset="-122"/>
                  <a:ea typeface="微软雅黑" panose="020B0503020204020204" pitchFamily="34" charset="-122"/>
                </a:rPr>
                <a:t>杭州</a:t>
              </a:r>
              <a:r>
                <a:rPr lang="zh-CN" altLang="zh-CN" sz="1600" b="1" dirty="0">
                  <a:solidFill>
                    <a:srgbClr val="1995E1"/>
                  </a:solidFill>
                  <a:latin typeface="微软雅黑" panose="020B0503020204020204" pitchFamily="34" charset="-122"/>
                  <a:ea typeface="微软雅黑" panose="020B0503020204020204" pitchFamily="34" charset="-122"/>
                </a:rPr>
                <a:t>恒生芸擎网络科技</a:t>
              </a:r>
              <a:r>
                <a:rPr lang="zh-CN" altLang="zh-CN" sz="1600" b="1" dirty="0" smtClean="0">
                  <a:solidFill>
                    <a:srgbClr val="1995E1"/>
                  </a:solidFill>
                  <a:latin typeface="微软雅黑" panose="020B0503020204020204" pitchFamily="34" charset="-122"/>
                  <a:ea typeface="微软雅黑" panose="020B0503020204020204" pitchFamily="34" charset="-122"/>
                </a:rPr>
                <a:t>有限公司</a:t>
              </a:r>
              <a:endParaRPr lang="zh-CN" altLang="en-US" sz="1600" b="1" dirty="0">
                <a:solidFill>
                  <a:srgbClr val="1995E1"/>
                </a:solidFill>
                <a:latin typeface="微软雅黑" panose="020B0503020204020204" pitchFamily="34" charset="-122"/>
                <a:ea typeface="微软雅黑" panose="020B0503020204020204" pitchFamily="34" charset="-122"/>
              </a:endParaRPr>
            </a:p>
          </p:txBody>
        </p:sp>
        <p:sp>
          <p:nvSpPr>
            <p:cNvPr id="19" name="矩形 18"/>
            <p:cNvSpPr/>
            <p:nvPr/>
          </p:nvSpPr>
          <p:spPr>
            <a:xfrm>
              <a:off x="288872" y="3438387"/>
              <a:ext cx="351378" cy="292388"/>
            </a:xfrm>
            <a:prstGeom prst="rect">
              <a:avLst/>
            </a:prstGeom>
          </p:spPr>
          <p:txBody>
            <a:bodyPr wrap="none">
              <a:spAutoFit/>
            </a:bodyPr>
            <a:lstStyle/>
            <a:p>
              <a:r>
                <a:rPr lang="zh-CN" altLang="en-US" dirty="0">
                  <a:solidFill>
                    <a:srgbClr val="1995E1"/>
                  </a:solidFill>
                  <a:latin typeface="微软雅黑" pitchFamily="34" charset="-122"/>
                  <a:ea typeface="微软雅黑" pitchFamily="34" charset="-122"/>
                </a:rPr>
                <a:t>丨</a:t>
              </a:r>
              <a:endParaRPr lang="zh-CN" altLang="en-US" dirty="0">
                <a:solidFill>
                  <a:srgbClr val="1995E1"/>
                </a:solidFill>
              </a:endParaRPr>
            </a:p>
          </p:txBody>
        </p:sp>
        <p:sp>
          <p:nvSpPr>
            <p:cNvPr id="20" name="矩形 19"/>
            <p:cNvSpPr/>
            <p:nvPr/>
          </p:nvSpPr>
          <p:spPr>
            <a:xfrm>
              <a:off x="440520" y="3744911"/>
              <a:ext cx="8125824" cy="613694"/>
            </a:xfrm>
            <a:prstGeom prst="rect">
              <a:avLst/>
            </a:prstGeom>
          </p:spPr>
          <p:txBody>
            <a:bodyPr wrap="square">
              <a:spAutoFit/>
            </a:bodyPr>
            <a:lstStyle/>
            <a:p>
              <a:pPr algn="just">
                <a:lnSpc>
                  <a:spcPct val="150000"/>
                </a:lnSpc>
                <a:spcBef>
                  <a:spcPts val="600"/>
                </a:spcBef>
              </a:pPr>
              <a:r>
                <a:rPr lang="zh-CN"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主要</a:t>
              </a: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rPr>
                <a:t>从事非金融业务，聚焦智能交通、公共服务、呼叫中心等民生服务领域，为客户提供先进的产品解决方案和优质的服务</a:t>
              </a:r>
              <a:r>
                <a:rPr lang="zh-CN"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1" name="TextBox 20"/>
          <p:cNvSpPr txBox="1"/>
          <p:nvPr/>
        </p:nvSpPr>
        <p:spPr>
          <a:xfrm>
            <a:off x="545570" y="164189"/>
            <a:ext cx="2157437" cy="523220"/>
          </a:xfrm>
          <a:prstGeom prst="rect">
            <a:avLst/>
          </a:prstGeom>
          <a:noFill/>
        </p:spPr>
        <p:txBody>
          <a:bodyPr wrap="square" rtlCol="0">
            <a:spAutoFit/>
          </a:bodyPr>
          <a:lstStyle/>
          <a:p>
            <a:r>
              <a:rPr lang="zh-CN" altLang="en-US" sz="2800" dirty="0" smtClean="0">
                <a:solidFill>
                  <a:srgbClr val="1995E1"/>
                </a:solidFill>
                <a:latin typeface="微软雅黑" panose="020B0503020204020204" pitchFamily="34" charset="-122"/>
                <a:ea typeface="微软雅黑" panose="020B0503020204020204" pitchFamily="34" charset="-122"/>
              </a:rPr>
              <a:t>创新业务</a:t>
            </a:r>
            <a:endParaRPr lang="zh-CN" altLang="en-US" sz="2800" dirty="0">
              <a:solidFill>
                <a:srgbClr val="1995E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72000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545570" y="947234"/>
            <a:ext cx="8437782" cy="2720304"/>
            <a:chOff x="386573" y="792700"/>
            <a:chExt cx="8195452" cy="3516445"/>
          </a:xfrm>
        </p:grpSpPr>
        <p:sp>
          <p:nvSpPr>
            <p:cNvPr id="2" name="矩形 1"/>
            <p:cNvSpPr/>
            <p:nvPr/>
          </p:nvSpPr>
          <p:spPr>
            <a:xfrm>
              <a:off x="1908849" y="1222278"/>
              <a:ext cx="5962381" cy="2624341"/>
            </a:xfrm>
            <a:prstGeom prst="rect">
              <a:avLst/>
            </a:prstGeom>
            <a:noFill/>
            <a:ln w="3175">
              <a:solidFill>
                <a:srgbClr val="FF575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908849" y="792700"/>
              <a:ext cx="6673176" cy="302350"/>
            </a:xfrm>
            <a:prstGeom prst="rect">
              <a:avLst/>
            </a:prstGeom>
          </p:spPr>
          <p:txBody>
            <a:bodyPr wrap="square">
              <a:spAutoFit/>
            </a:bodyPr>
            <a:lstStyle/>
            <a:p>
              <a:pPr marL="0" lvl="1" algn="just">
                <a:lnSpc>
                  <a:spcPct val="120000"/>
                </a:lnSpc>
                <a:spcBef>
                  <a:spcPct val="50000"/>
                </a:spcBef>
                <a:buSzPct val="100000"/>
                <a:tabLst>
                  <a:tab pos="8521700" algn="r"/>
                </a:tabLst>
                <a:defRPr/>
              </a:pP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421887" y="1883802"/>
              <a:ext cx="1399539" cy="1072127"/>
            </a:xfrm>
            <a:prstGeom prst="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86573" y="2198175"/>
              <a:ext cx="1399539" cy="425640"/>
            </a:xfrm>
            <a:prstGeom prst="rect">
              <a:avLst/>
            </a:prstGeom>
            <a:noFill/>
          </p:spPr>
          <p:txBody>
            <a:bodyPr wrap="square">
              <a:spAutoFit/>
            </a:bodyPr>
            <a:lstStyle/>
            <a:p>
              <a:pPr algn="ctr" eaLnBrk="1" hangingPunct="1">
                <a:lnSpc>
                  <a:spcPct val="150000"/>
                </a:lnSpc>
              </a:pPr>
              <a:r>
                <a:rPr lang="zh-CN" altLang="zh-CN" sz="1400" dirty="0" smtClean="0">
                  <a:solidFill>
                    <a:schemeClr val="bg1"/>
                  </a:solidFill>
                  <a:latin typeface="微软雅黑" pitchFamily="34" charset="-122"/>
                  <a:ea typeface="微软雅黑" pitchFamily="34" charset="-122"/>
                </a:rPr>
                <a:t>恒生聚源</a:t>
              </a:r>
              <a:endParaRPr lang="en-US" altLang="zh-CN" sz="1400" dirty="0">
                <a:solidFill>
                  <a:schemeClr val="bg1"/>
                </a:solidFill>
                <a:latin typeface="微软雅黑" pitchFamily="34" charset="-122"/>
                <a:ea typeface="微软雅黑" pitchFamily="34" charset="-122"/>
              </a:endParaRPr>
            </a:p>
          </p:txBody>
        </p:sp>
        <p:sp>
          <p:nvSpPr>
            <p:cNvPr id="13" name="矩形 12"/>
            <p:cNvSpPr/>
            <p:nvPr/>
          </p:nvSpPr>
          <p:spPr>
            <a:xfrm>
              <a:off x="635095" y="3943409"/>
              <a:ext cx="1186331" cy="365736"/>
            </a:xfrm>
            <a:prstGeom prst="rect">
              <a:avLst/>
            </a:prstGeom>
          </p:spPr>
          <p:txBody>
            <a:bodyPr wrap="none">
              <a:spAutoFit/>
            </a:bodyPr>
            <a:lstStyle/>
            <a:p>
              <a:pPr lvl="0">
                <a:lnSpc>
                  <a:spcPct val="150000"/>
                </a:lnSpc>
              </a:pPr>
              <a:r>
                <a:rPr lang="zh-CN" altLang="en-US" b="1" dirty="0">
                  <a:solidFill>
                    <a:prstClr val="white"/>
                  </a:solidFill>
                  <a:latin typeface="微软雅黑" pitchFamily="34" charset="-122"/>
                  <a:ea typeface="微软雅黑" pitchFamily="34" charset="-122"/>
                </a:rPr>
                <a:t>股权众筹平台</a:t>
              </a:r>
              <a:endParaRPr lang="en-US" altLang="zh-CN" b="1" dirty="0">
                <a:solidFill>
                  <a:prstClr val="white"/>
                </a:solidFill>
                <a:latin typeface="微软雅黑" pitchFamily="34" charset="-122"/>
                <a:ea typeface="微软雅黑" pitchFamily="34" charset="-122"/>
              </a:endParaRPr>
            </a:p>
          </p:txBody>
        </p:sp>
      </p:grpSp>
      <p:sp>
        <p:nvSpPr>
          <p:cNvPr id="15" name="TextBox 14"/>
          <p:cNvSpPr txBox="1"/>
          <p:nvPr/>
        </p:nvSpPr>
        <p:spPr>
          <a:xfrm>
            <a:off x="545570" y="164189"/>
            <a:ext cx="2157437" cy="523220"/>
          </a:xfrm>
          <a:prstGeom prst="rect">
            <a:avLst/>
          </a:prstGeom>
          <a:noFill/>
        </p:spPr>
        <p:txBody>
          <a:bodyPr wrap="square" rtlCol="0">
            <a:spAutoFit/>
          </a:bodyPr>
          <a:lstStyle/>
          <a:p>
            <a:r>
              <a:rPr lang="zh-CN" altLang="en-US" sz="2800" dirty="0" smtClean="0">
                <a:solidFill>
                  <a:srgbClr val="1995E1"/>
                </a:solidFill>
                <a:latin typeface="微软雅黑" panose="020B0503020204020204" pitchFamily="34" charset="-122"/>
                <a:ea typeface="微软雅黑" panose="020B0503020204020204" pitchFamily="34" charset="-122"/>
              </a:rPr>
              <a:t>金融数据</a:t>
            </a:r>
            <a:endParaRPr lang="zh-CN" altLang="en-US" sz="2800" dirty="0">
              <a:solidFill>
                <a:srgbClr val="1995E1"/>
              </a:solidFill>
              <a:latin typeface="微软雅黑" panose="020B0503020204020204" pitchFamily="34" charset="-122"/>
              <a:ea typeface="微软雅黑" panose="020B0503020204020204" pitchFamily="34" charset="-122"/>
            </a:endParaRPr>
          </a:p>
        </p:txBody>
      </p:sp>
      <p:sp>
        <p:nvSpPr>
          <p:cNvPr id="14" name="矩形 13"/>
          <p:cNvSpPr/>
          <p:nvPr/>
        </p:nvSpPr>
        <p:spPr>
          <a:xfrm>
            <a:off x="2185551" y="1555977"/>
            <a:ext cx="5993296" cy="1477328"/>
          </a:xfrm>
          <a:prstGeom prst="rect">
            <a:avLst/>
          </a:prstGeom>
        </p:spPr>
        <p:txBody>
          <a:bodyPr wrap="square">
            <a:spAutoFit/>
          </a:bodyPr>
          <a:lstStyle/>
          <a:p>
            <a:pPr fontAlgn="base">
              <a:lnSpc>
                <a:spcPct val="150000"/>
              </a:lnSpc>
            </a:pP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rPr>
              <a:t>上海恒生聚源数据服务有限公司（简称恒生聚源）</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rPr>
              <a:t>恒生电子控股公司，中国金融信息服务领域的开拓者，拥有金融数据库、</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FAIS</a:t>
            </a: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rPr>
              <a:t>、聚源终端等业内最丰富的产品线。公司与国内券商、基金、保险、信托、银行、期货、资产管理公司等机构建立了广泛的业务合作，确立了在中国金融数据服务领域的领先地位，是中国最好的金融资讯服务供应商之一。公司立足上海，服务全国，在北京、深圳、杭州等主要城市均设有常驻分支机构。</a:t>
            </a:r>
          </a:p>
        </p:txBody>
      </p:sp>
    </p:spTree>
    <p:extLst>
      <p:ext uri="{BB962C8B-B14F-4D97-AF65-F5344CB8AC3E}">
        <p14:creationId xmlns:p14="http://schemas.microsoft.com/office/powerpoint/2010/main" val="29201707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710580" y="2066086"/>
            <a:ext cx="3440883" cy="1580754"/>
            <a:chOff x="5452264" y="3572670"/>
            <a:chExt cx="4554714" cy="2071702"/>
          </a:xfrm>
          <a:solidFill>
            <a:schemeClr val="bg1"/>
          </a:solidFill>
        </p:grpSpPr>
        <p:grpSp>
          <p:nvGrpSpPr>
            <p:cNvPr id="3" name="组合 2"/>
            <p:cNvGrpSpPr/>
            <p:nvPr/>
          </p:nvGrpSpPr>
          <p:grpSpPr>
            <a:xfrm>
              <a:off x="5452264" y="3572670"/>
              <a:ext cx="2197260" cy="2071702"/>
              <a:chOff x="4380694" y="2858290"/>
              <a:chExt cx="2500330" cy="2357454"/>
            </a:xfrm>
            <a:grpFill/>
          </p:grpSpPr>
          <p:grpSp>
            <p:nvGrpSpPr>
              <p:cNvPr id="35" name="组合 34"/>
              <p:cNvGrpSpPr/>
              <p:nvPr/>
            </p:nvGrpSpPr>
            <p:grpSpPr>
              <a:xfrm>
                <a:off x="4380694" y="2858290"/>
                <a:ext cx="2500330" cy="357190"/>
                <a:chOff x="4452132" y="2215348"/>
                <a:chExt cx="2500330" cy="357190"/>
              </a:xfrm>
              <a:grpFill/>
            </p:grpSpPr>
            <p:sp>
              <p:nvSpPr>
                <p:cNvPr id="60" name="矩形 115"/>
                <p:cNvSpPr/>
                <p:nvPr/>
              </p:nvSpPr>
              <p:spPr>
                <a:xfrm>
                  <a:off x="4452132" y="2215348"/>
                  <a:ext cx="357190" cy="357190"/>
                </a:xfrm>
                <a:prstGeom prst="round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116"/>
                <p:cNvSpPr/>
                <p:nvPr/>
              </p:nvSpPr>
              <p:spPr>
                <a:xfrm>
                  <a:off x="4987917" y="2215348"/>
                  <a:ext cx="357190" cy="357190"/>
                </a:xfrm>
                <a:prstGeom prst="round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117"/>
                <p:cNvSpPr/>
                <p:nvPr/>
              </p:nvSpPr>
              <p:spPr>
                <a:xfrm>
                  <a:off x="6595272" y="2215348"/>
                  <a:ext cx="357190" cy="357190"/>
                </a:xfrm>
                <a:prstGeom prst="round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118"/>
                <p:cNvSpPr/>
                <p:nvPr/>
              </p:nvSpPr>
              <p:spPr>
                <a:xfrm>
                  <a:off x="6059487" y="2215348"/>
                  <a:ext cx="357190" cy="357190"/>
                </a:xfrm>
                <a:prstGeom prst="round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119"/>
                <p:cNvSpPr/>
                <p:nvPr/>
              </p:nvSpPr>
              <p:spPr>
                <a:xfrm>
                  <a:off x="5523702" y="2215348"/>
                  <a:ext cx="357190" cy="357190"/>
                </a:xfrm>
                <a:prstGeom prst="round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4380694" y="3358356"/>
                <a:ext cx="2500330" cy="357190"/>
                <a:chOff x="4452132" y="2215348"/>
                <a:chExt cx="2500330" cy="357190"/>
              </a:xfrm>
              <a:grpFill/>
            </p:grpSpPr>
            <p:sp>
              <p:nvSpPr>
                <p:cNvPr id="55" name="矩形 122"/>
                <p:cNvSpPr/>
                <p:nvPr/>
              </p:nvSpPr>
              <p:spPr>
                <a:xfrm>
                  <a:off x="4452132" y="2215348"/>
                  <a:ext cx="357190" cy="357190"/>
                </a:xfrm>
                <a:prstGeom prst="round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123"/>
                <p:cNvSpPr/>
                <p:nvPr/>
              </p:nvSpPr>
              <p:spPr>
                <a:xfrm>
                  <a:off x="4987917" y="2215348"/>
                  <a:ext cx="357190" cy="357190"/>
                </a:xfrm>
                <a:prstGeom prst="round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124"/>
                <p:cNvSpPr/>
                <p:nvPr/>
              </p:nvSpPr>
              <p:spPr>
                <a:xfrm>
                  <a:off x="6595272" y="2215348"/>
                  <a:ext cx="357190" cy="357190"/>
                </a:xfrm>
                <a:prstGeom prst="round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125"/>
                <p:cNvSpPr/>
                <p:nvPr/>
              </p:nvSpPr>
              <p:spPr>
                <a:xfrm>
                  <a:off x="6059487" y="2215348"/>
                  <a:ext cx="357190" cy="357190"/>
                </a:xfrm>
                <a:prstGeom prst="round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6"/>
                <p:cNvSpPr/>
                <p:nvPr/>
              </p:nvSpPr>
              <p:spPr>
                <a:xfrm>
                  <a:off x="5523702" y="2215348"/>
                  <a:ext cx="357190" cy="357190"/>
                </a:xfrm>
                <a:prstGeom prst="round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4380694" y="3858422"/>
                <a:ext cx="2500330" cy="357190"/>
                <a:chOff x="4452132" y="2215348"/>
                <a:chExt cx="2500330" cy="357190"/>
              </a:xfrm>
              <a:grpFill/>
            </p:grpSpPr>
            <p:sp>
              <p:nvSpPr>
                <p:cNvPr id="50" name="矩形 128"/>
                <p:cNvSpPr/>
                <p:nvPr/>
              </p:nvSpPr>
              <p:spPr>
                <a:xfrm>
                  <a:off x="4452132" y="2215348"/>
                  <a:ext cx="357190" cy="357190"/>
                </a:xfrm>
                <a:prstGeom prst="round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129"/>
                <p:cNvSpPr/>
                <p:nvPr/>
              </p:nvSpPr>
              <p:spPr>
                <a:xfrm>
                  <a:off x="4987917" y="2215348"/>
                  <a:ext cx="357190" cy="357190"/>
                </a:xfrm>
                <a:prstGeom prst="round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130"/>
                <p:cNvSpPr/>
                <p:nvPr/>
              </p:nvSpPr>
              <p:spPr>
                <a:xfrm>
                  <a:off x="6595272" y="2215348"/>
                  <a:ext cx="357190" cy="357190"/>
                </a:xfrm>
                <a:prstGeom prst="round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131"/>
                <p:cNvSpPr/>
                <p:nvPr/>
              </p:nvSpPr>
              <p:spPr>
                <a:xfrm>
                  <a:off x="6059487" y="2215348"/>
                  <a:ext cx="357190" cy="357190"/>
                </a:xfrm>
                <a:prstGeom prst="round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132"/>
                <p:cNvSpPr/>
                <p:nvPr/>
              </p:nvSpPr>
              <p:spPr>
                <a:xfrm>
                  <a:off x="5523702" y="2215348"/>
                  <a:ext cx="357190" cy="357190"/>
                </a:xfrm>
                <a:prstGeom prst="round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4380694" y="4358488"/>
                <a:ext cx="2500330" cy="357190"/>
                <a:chOff x="4452132" y="2215348"/>
                <a:chExt cx="2500330" cy="357190"/>
              </a:xfrm>
              <a:grpFill/>
            </p:grpSpPr>
            <p:sp>
              <p:nvSpPr>
                <p:cNvPr id="45" name="矩形 134"/>
                <p:cNvSpPr/>
                <p:nvPr/>
              </p:nvSpPr>
              <p:spPr>
                <a:xfrm>
                  <a:off x="4452132" y="2215348"/>
                  <a:ext cx="357190" cy="357190"/>
                </a:xfrm>
                <a:prstGeom prst="round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135"/>
                <p:cNvSpPr/>
                <p:nvPr/>
              </p:nvSpPr>
              <p:spPr>
                <a:xfrm>
                  <a:off x="4987917" y="2215348"/>
                  <a:ext cx="357190" cy="357190"/>
                </a:xfrm>
                <a:prstGeom prst="round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136"/>
                <p:cNvSpPr/>
                <p:nvPr/>
              </p:nvSpPr>
              <p:spPr>
                <a:xfrm>
                  <a:off x="6595272" y="2215348"/>
                  <a:ext cx="357190" cy="357190"/>
                </a:xfrm>
                <a:prstGeom prst="round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137"/>
                <p:cNvSpPr/>
                <p:nvPr/>
              </p:nvSpPr>
              <p:spPr>
                <a:xfrm>
                  <a:off x="6059487" y="2215348"/>
                  <a:ext cx="357190" cy="357190"/>
                </a:xfrm>
                <a:prstGeom prst="round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138"/>
                <p:cNvSpPr/>
                <p:nvPr/>
              </p:nvSpPr>
              <p:spPr>
                <a:xfrm>
                  <a:off x="5523702" y="2215348"/>
                  <a:ext cx="357190" cy="357190"/>
                </a:xfrm>
                <a:prstGeom prst="round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a:off x="4380694" y="4858554"/>
                <a:ext cx="2500330" cy="357190"/>
                <a:chOff x="4452132" y="2215348"/>
                <a:chExt cx="2500330" cy="357190"/>
              </a:xfrm>
              <a:grpFill/>
            </p:grpSpPr>
            <p:sp>
              <p:nvSpPr>
                <p:cNvPr id="40" name="矩形 140"/>
                <p:cNvSpPr/>
                <p:nvPr/>
              </p:nvSpPr>
              <p:spPr>
                <a:xfrm>
                  <a:off x="4452132" y="2215348"/>
                  <a:ext cx="357190" cy="357190"/>
                </a:xfrm>
                <a:prstGeom prst="round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141"/>
                <p:cNvSpPr/>
                <p:nvPr/>
              </p:nvSpPr>
              <p:spPr>
                <a:xfrm>
                  <a:off x="4987917" y="2215348"/>
                  <a:ext cx="357190" cy="357190"/>
                </a:xfrm>
                <a:prstGeom prst="round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142"/>
                <p:cNvSpPr/>
                <p:nvPr/>
              </p:nvSpPr>
              <p:spPr>
                <a:xfrm>
                  <a:off x="6595272" y="2215348"/>
                  <a:ext cx="357190" cy="357190"/>
                </a:xfrm>
                <a:prstGeom prst="round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143"/>
                <p:cNvSpPr/>
                <p:nvPr/>
              </p:nvSpPr>
              <p:spPr>
                <a:xfrm>
                  <a:off x="6059487" y="2215348"/>
                  <a:ext cx="357190" cy="357190"/>
                </a:xfrm>
                <a:prstGeom prst="round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144"/>
                <p:cNvSpPr/>
                <p:nvPr/>
              </p:nvSpPr>
              <p:spPr>
                <a:xfrm>
                  <a:off x="5523702" y="2215348"/>
                  <a:ext cx="357190" cy="357190"/>
                </a:xfrm>
                <a:prstGeom prst="round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 name="组合 3"/>
            <p:cNvGrpSpPr/>
            <p:nvPr/>
          </p:nvGrpSpPr>
          <p:grpSpPr>
            <a:xfrm>
              <a:off x="7809718" y="3572670"/>
              <a:ext cx="2197260" cy="2071702"/>
              <a:chOff x="4380694" y="2858290"/>
              <a:chExt cx="2500330" cy="2357454"/>
            </a:xfrm>
            <a:grpFill/>
          </p:grpSpPr>
          <p:grpSp>
            <p:nvGrpSpPr>
              <p:cNvPr id="5" name="组合 120"/>
              <p:cNvGrpSpPr/>
              <p:nvPr/>
            </p:nvGrpSpPr>
            <p:grpSpPr>
              <a:xfrm>
                <a:off x="4380694" y="2858290"/>
                <a:ext cx="2500330" cy="357190"/>
                <a:chOff x="4452132" y="2215348"/>
                <a:chExt cx="2500330" cy="357190"/>
              </a:xfrm>
              <a:grpFill/>
            </p:grpSpPr>
            <p:sp>
              <p:nvSpPr>
                <p:cNvPr id="30" name="矩形 172"/>
                <p:cNvSpPr/>
                <p:nvPr/>
              </p:nvSpPr>
              <p:spPr>
                <a:xfrm>
                  <a:off x="4452132" y="2215348"/>
                  <a:ext cx="357190" cy="357190"/>
                </a:xfrm>
                <a:prstGeom prst="round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173"/>
                <p:cNvSpPr/>
                <p:nvPr/>
              </p:nvSpPr>
              <p:spPr>
                <a:xfrm>
                  <a:off x="4987917" y="2215348"/>
                  <a:ext cx="357190" cy="357190"/>
                </a:xfrm>
                <a:prstGeom prst="round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174"/>
                <p:cNvSpPr/>
                <p:nvPr/>
              </p:nvSpPr>
              <p:spPr>
                <a:xfrm>
                  <a:off x="6595272" y="2215348"/>
                  <a:ext cx="357190" cy="35719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175"/>
                <p:cNvSpPr/>
                <p:nvPr/>
              </p:nvSpPr>
              <p:spPr>
                <a:xfrm>
                  <a:off x="6059487" y="2215348"/>
                  <a:ext cx="357190" cy="35719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176"/>
                <p:cNvSpPr/>
                <p:nvPr/>
              </p:nvSpPr>
              <p:spPr>
                <a:xfrm>
                  <a:off x="5523702" y="2215348"/>
                  <a:ext cx="357190" cy="357190"/>
                </a:xfrm>
                <a:prstGeom prst="round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121"/>
              <p:cNvGrpSpPr/>
              <p:nvPr/>
            </p:nvGrpSpPr>
            <p:grpSpPr>
              <a:xfrm>
                <a:off x="4380694" y="3358356"/>
                <a:ext cx="2500330" cy="357190"/>
                <a:chOff x="4452132" y="2215348"/>
                <a:chExt cx="2500330" cy="357190"/>
              </a:xfrm>
              <a:grpFill/>
            </p:grpSpPr>
            <p:sp>
              <p:nvSpPr>
                <p:cNvPr id="25" name="矩形 167"/>
                <p:cNvSpPr/>
                <p:nvPr/>
              </p:nvSpPr>
              <p:spPr>
                <a:xfrm>
                  <a:off x="4452132" y="2215348"/>
                  <a:ext cx="357190" cy="357190"/>
                </a:xfrm>
                <a:prstGeom prst="round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168"/>
                <p:cNvSpPr/>
                <p:nvPr/>
              </p:nvSpPr>
              <p:spPr>
                <a:xfrm>
                  <a:off x="4987917" y="2215348"/>
                  <a:ext cx="357190" cy="357190"/>
                </a:xfrm>
                <a:prstGeom prst="round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169"/>
                <p:cNvSpPr/>
                <p:nvPr/>
              </p:nvSpPr>
              <p:spPr>
                <a:xfrm>
                  <a:off x="6595272" y="2215348"/>
                  <a:ext cx="357190" cy="35719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170"/>
                <p:cNvSpPr/>
                <p:nvPr/>
              </p:nvSpPr>
              <p:spPr>
                <a:xfrm>
                  <a:off x="6059487" y="2215348"/>
                  <a:ext cx="357190" cy="35719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171"/>
                <p:cNvSpPr/>
                <p:nvPr/>
              </p:nvSpPr>
              <p:spPr>
                <a:xfrm>
                  <a:off x="5523702" y="2215348"/>
                  <a:ext cx="357190" cy="357190"/>
                </a:xfrm>
                <a:prstGeom prst="round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127"/>
              <p:cNvGrpSpPr/>
              <p:nvPr/>
            </p:nvGrpSpPr>
            <p:grpSpPr>
              <a:xfrm>
                <a:off x="4380694" y="3858422"/>
                <a:ext cx="2500330" cy="357190"/>
                <a:chOff x="4452132" y="2215348"/>
                <a:chExt cx="2500330" cy="357190"/>
              </a:xfrm>
              <a:grpFill/>
            </p:grpSpPr>
            <p:sp>
              <p:nvSpPr>
                <p:cNvPr id="20" name="矩形 162"/>
                <p:cNvSpPr/>
                <p:nvPr/>
              </p:nvSpPr>
              <p:spPr>
                <a:xfrm>
                  <a:off x="4452132" y="2215348"/>
                  <a:ext cx="357190" cy="357190"/>
                </a:xfrm>
                <a:prstGeom prst="round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163"/>
                <p:cNvSpPr/>
                <p:nvPr/>
              </p:nvSpPr>
              <p:spPr>
                <a:xfrm>
                  <a:off x="4987917" y="2215348"/>
                  <a:ext cx="357190" cy="357190"/>
                </a:xfrm>
                <a:prstGeom prst="round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164"/>
                <p:cNvSpPr/>
                <p:nvPr/>
              </p:nvSpPr>
              <p:spPr>
                <a:xfrm>
                  <a:off x="6595272" y="2215348"/>
                  <a:ext cx="357190" cy="35719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165"/>
                <p:cNvSpPr/>
                <p:nvPr/>
              </p:nvSpPr>
              <p:spPr>
                <a:xfrm>
                  <a:off x="6059487" y="2215348"/>
                  <a:ext cx="357190" cy="35719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166"/>
                <p:cNvSpPr/>
                <p:nvPr/>
              </p:nvSpPr>
              <p:spPr>
                <a:xfrm>
                  <a:off x="5523702" y="2215348"/>
                  <a:ext cx="357190" cy="357190"/>
                </a:xfrm>
                <a:prstGeom prst="round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133"/>
              <p:cNvGrpSpPr/>
              <p:nvPr/>
            </p:nvGrpSpPr>
            <p:grpSpPr>
              <a:xfrm>
                <a:off x="4380694" y="4358488"/>
                <a:ext cx="2500330" cy="357190"/>
                <a:chOff x="4452132" y="2215348"/>
                <a:chExt cx="2500330" cy="357190"/>
              </a:xfrm>
              <a:grpFill/>
            </p:grpSpPr>
            <p:sp>
              <p:nvSpPr>
                <p:cNvPr id="15" name="矩形 157"/>
                <p:cNvSpPr/>
                <p:nvPr/>
              </p:nvSpPr>
              <p:spPr>
                <a:xfrm>
                  <a:off x="4452132" y="2215348"/>
                  <a:ext cx="357190" cy="357190"/>
                </a:xfrm>
                <a:prstGeom prst="round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8"/>
                <p:cNvSpPr/>
                <p:nvPr/>
              </p:nvSpPr>
              <p:spPr>
                <a:xfrm>
                  <a:off x="4987917" y="2215348"/>
                  <a:ext cx="357190" cy="357190"/>
                </a:xfrm>
                <a:prstGeom prst="round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59"/>
                <p:cNvSpPr/>
                <p:nvPr/>
              </p:nvSpPr>
              <p:spPr>
                <a:xfrm>
                  <a:off x="6595272" y="2215348"/>
                  <a:ext cx="357190" cy="35719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60"/>
                <p:cNvSpPr/>
                <p:nvPr/>
              </p:nvSpPr>
              <p:spPr>
                <a:xfrm>
                  <a:off x="6059487" y="2215348"/>
                  <a:ext cx="357190" cy="357190"/>
                </a:xfrm>
                <a:prstGeom prst="round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61"/>
                <p:cNvSpPr/>
                <p:nvPr/>
              </p:nvSpPr>
              <p:spPr>
                <a:xfrm>
                  <a:off x="5523702" y="2215348"/>
                  <a:ext cx="357190" cy="357190"/>
                </a:xfrm>
                <a:prstGeom prst="round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139"/>
              <p:cNvGrpSpPr/>
              <p:nvPr/>
            </p:nvGrpSpPr>
            <p:grpSpPr>
              <a:xfrm>
                <a:off x="4380694" y="4858554"/>
                <a:ext cx="2500330" cy="357190"/>
                <a:chOff x="4452132" y="2215348"/>
                <a:chExt cx="2500330" cy="357190"/>
              </a:xfrm>
              <a:grpFill/>
            </p:grpSpPr>
            <p:sp>
              <p:nvSpPr>
                <p:cNvPr id="10" name="矩形 152"/>
                <p:cNvSpPr/>
                <p:nvPr/>
              </p:nvSpPr>
              <p:spPr>
                <a:xfrm>
                  <a:off x="4452132" y="2215348"/>
                  <a:ext cx="357190" cy="357190"/>
                </a:xfrm>
                <a:prstGeom prst="round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53"/>
                <p:cNvSpPr/>
                <p:nvPr/>
              </p:nvSpPr>
              <p:spPr>
                <a:xfrm>
                  <a:off x="4987917" y="2215348"/>
                  <a:ext cx="357190" cy="357190"/>
                </a:xfrm>
                <a:prstGeom prst="round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54"/>
                <p:cNvSpPr/>
                <p:nvPr/>
              </p:nvSpPr>
              <p:spPr>
                <a:xfrm>
                  <a:off x="6595272" y="2215348"/>
                  <a:ext cx="357190" cy="35719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55"/>
                <p:cNvSpPr/>
                <p:nvPr/>
              </p:nvSpPr>
              <p:spPr>
                <a:xfrm>
                  <a:off x="6059487" y="2215348"/>
                  <a:ext cx="357190" cy="357190"/>
                </a:xfrm>
                <a:prstGeom prst="round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56"/>
                <p:cNvSpPr/>
                <p:nvPr/>
              </p:nvSpPr>
              <p:spPr>
                <a:xfrm>
                  <a:off x="5523702" y="2215348"/>
                  <a:ext cx="357190" cy="357190"/>
                </a:xfrm>
                <a:prstGeom prst="round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65" name="矩形 64"/>
          <p:cNvSpPr/>
          <p:nvPr/>
        </p:nvSpPr>
        <p:spPr>
          <a:xfrm>
            <a:off x="2540020" y="1087563"/>
            <a:ext cx="1125580" cy="661720"/>
          </a:xfrm>
          <a:prstGeom prst="rect">
            <a:avLst/>
          </a:prstGeom>
        </p:spPr>
        <p:txBody>
          <a:bodyPr wrap="square">
            <a:spAutoFit/>
          </a:bodyPr>
          <a:lstStyle/>
          <a:p>
            <a:pPr algn="ctr"/>
            <a:r>
              <a:rPr lang="en-US" altLang="zh-CN" sz="2400" b="1" dirty="0" smtClean="0">
                <a:solidFill>
                  <a:srgbClr val="1995E1"/>
                </a:solidFill>
                <a:latin typeface="微软雅黑" panose="020B0503020204020204" pitchFamily="34" charset="-122"/>
                <a:ea typeface="微软雅黑" panose="020B0503020204020204" pitchFamily="34" charset="-122"/>
              </a:rPr>
              <a:t>125</a:t>
            </a:r>
            <a:r>
              <a:rPr lang="zh-CN" altLang="zh-CN" sz="2400" b="1" dirty="0" smtClean="0">
                <a:solidFill>
                  <a:srgbClr val="1995E1"/>
                </a:solidFill>
                <a:latin typeface="微软雅黑" panose="020B0503020204020204" pitchFamily="34" charset="-122"/>
                <a:ea typeface="微软雅黑" panose="020B0503020204020204" pitchFamily="34" charset="-122"/>
              </a:rPr>
              <a:t>家</a:t>
            </a:r>
            <a:endParaRPr lang="zh-CN" altLang="en-US" sz="2400" b="1" dirty="0" smtClean="0">
              <a:solidFill>
                <a:srgbClr val="1995E1"/>
              </a:solidFill>
              <a:latin typeface="微软雅黑" panose="020B0503020204020204" pitchFamily="34" charset="-122"/>
              <a:ea typeface="微软雅黑" panose="020B0503020204020204" pitchFamily="34" charset="-122"/>
            </a:endParaRPr>
          </a:p>
          <a:p>
            <a:pPr algn="ctr"/>
            <a:r>
              <a:rPr lang="zh-CN" altLang="zh-CN" dirty="0" smtClean="0">
                <a:solidFill>
                  <a:srgbClr val="1995E1"/>
                </a:solidFill>
                <a:latin typeface="微软雅黑" panose="020B0503020204020204" pitchFamily="34" charset="-122"/>
                <a:ea typeface="微软雅黑" panose="020B0503020204020204" pitchFamily="34" charset="-122"/>
              </a:rPr>
              <a:t>证券</a:t>
            </a:r>
            <a:endParaRPr lang="zh-CN" altLang="en-US" dirty="0">
              <a:solidFill>
                <a:srgbClr val="1995E1"/>
              </a:solidFill>
              <a:latin typeface="微软雅黑" panose="020B0503020204020204" pitchFamily="34" charset="-122"/>
              <a:ea typeface="微软雅黑" panose="020B0503020204020204" pitchFamily="34" charset="-122"/>
            </a:endParaRPr>
          </a:p>
        </p:txBody>
      </p:sp>
      <p:sp>
        <p:nvSpPr>
          <p:cNvPr id="66" name="矩形 65"/>
          <p:cNvSpPr/>
          <p:nvPr/>
        </p:nvSpPr>
        <p:spPr>
          <a:xfrm>
            <a:off x="5586910" y="1083379"/>
            <a:ext cx="1059907" cy="661720"/>
          </a:xfrm>
          <a:prstGeom prst="rect">
            <a:avLst/>
          </a:prstGeom>
        </p:spPr>
        <p:txBody>
          <a:bodyPr wrap="none">
            <a:spAutoFit/>
          </a:bodyPr>
          <a:lstStyle/>
          <a:p>
            <a:pPr algn="ctr"/>
            <a:r>
              <a:rPr lang="en-US" altLang="zh-CN" sz="2400" b="1" dirty="0" smtClean="0">
                <a:solidFill>
                  <a:srgbClr val="1995E1"/>
                </a:solidFill>
                <a:latin typeface="微软雅黑" panose="020B0503020204020204" pitchFamily="34" charset="-122"/>
                <a:ea typeface="微软雅黑" panose="020B0503020204020204" pitchFamily="34" charset="-122"/>
              </a:rPr>
              <a:t>126</a:t>
            </a:r>
            <a:r>
              <a:rPr lang="zh-CN" altLang="zh-CN" sz="2400" b="1" dirty="0" smtClean="0">
                <a:solidFill>
                  <a:srgbClr val="1995E1"/>
                </a:solidFill>
                <a:latin typeface="微软雅黑" panose="020B0503020204020204" pitchFamily="34" charset="-122"/>
                <a:ea typeface="微软雅黑" panose="020B0503020204020204" pitchFamily="34" charset="-122"/>
              </a:rPr>
              <a:t>家</a:t>
            </a:r>
            <a:endParaRPr lang="zh-CN" altLang="en-US" sz="2400" b="1" dirty="0">
              <a:solidFill>
                <a:srgbClr val="1995E1"/>
              </a:solidFill>
              <a:latin typeface="微软雅黑" panose="020B0503020204020204" pitchFamily="34" charset="-122"/>
              <a:ea typeface="微软雅黑" panose="020B0503020204020204" pitchFamily="34" charset="-122"/>
            </a:endParaRPr>
          </a:p>
          <a:p>
            <a:r>
              <a:rPr lang="en-US" altLang="zh-CN" dirty="0" smtClean="0">
                <a:solidFill>
                  <a:srgbClr val="1995E1"/>
                </a:solidFill>
                <a:latin typeface="微软雅黑" panose="020B0503020204020204" pitchFamily="34" charset="-122"/>
                <a:ea typeface="微软雅黑" panose="020B0503020204020204" pitchFamily="34" charset="-122"/>
              </a:rPr>
              <a:t>     </a:t>
            </a:r>
            <a:r>
              <a:rPr lang="zh-CN" altLang="zh-CN" dirty="0" smtClean="0">
                <a:solidFill>
                  <a:srgbClr val="1995E1"/>
                </a:solidFill>
                <a:latin typeface="微软雅黑" panose="020B0503020204020204" pitchFamily="34" charset="-122"/>
                <a:ea typeface="微软雅黑" panose="020B0503020204020204" pitchFamily="34" charset="-122"/>
              </a:rPr>
              <a:t>期货</a:t>
            </a:r>
            <a:endParaRPr lang="en-US" altLang="zh-CN" dirty="0" smtClean="0">
              <a:solidFill>
                <a:srgbClr val="1995E1"/>
              </a:solidFill>
              <a:latin typeface="微软雅黑" panose="020B0503020204020204" pitchFamily="34" charset="-122"/>
              <a:ea typeface="微软雅黑" panose="020B0503020204020204" pitchFamily="34" charset="-122"/>
            </a:endParaRPr>
          </a:p>
        </p:txBody>
      </p:sp>
      <p:sp>
        <p:nvSpPr>
          <p:cNvPr id="67" name="矩形 66"/>
          <p:cNvSpPr/>
          <p:nvPr/>
        </p:nvSpPr>
        <p:spPr>
          <a:xfrm>
            <a:off x="1283774" y="2501207"/>
            <a:ext cx="1059907" cy="661720"/>
          </a:xfrm>
          <a:prstGeom prst="rect">
            <a:avLst/>
          </a:prstGeom>
        </p:spPr>
        <p:txBody>
          <a:bodyPr wrap="none">
            <a:spAutoFit/>
          </a:bodyPr>
          <a:lstStyle/>
          <a:p>
            <a:pPr algn="ctr"/>
            <a:r>
              <a:rPr lang="en-US" altLang="zh-CN" sz="2400" b="1" dirty="0" smtClean="0">
                <a:solidFill>
                  <a:srgbClr val="1995E1"/>
                </a:solidFill>
                <a:latin typeface="微软雅黑" panose="020B0503020204020204" pitchFamily="34" charset="-122"/>
                <a:ea typeface="微软雅黑" panose="020B0503020204020204" pitchFamily="34" charset="-122"/>
              </a:rPr>
              <a:t>102</a:t>
            </a:r>
            <a:r>
              <a:rPr lang="zh-CN" altLang="zh-CN" sz="2400" b="1" dirty="0" smtClean="0">
                <a:solidFill>
                  <a:srgbClr val="1995E1"/>
                </a:solidFill>
                <a:latin typeface="微软雅黑" panose="020B0503020204020204" pitchFamily="34" charset="-122"/>
                <a:ea typeface="微软雅黑" panose="020B0503020204020204" pitchFamily="34" charset="-122"/>
              </a:rPr>
              <a:t>家</a:t>
            </a:r>
            <a:endParaRPr lang="zh-CN" altLang="en-US" sz="2400" b="1" dirty="0">
              <a:solidFill>
                <a:srgbClr val="1995E1"/>
              </a:solidFill>
              <a:latin typeface="微软雅黑" panose="020B0503020204020204" pitchFamily="34" charset="-122"/>
              <a:ea typeface="微软雅黑" panose="020B0503020204020204" pitchFamily="34" charset="-122"/>
            </a:endParaRPr>
          </a:p>
          <a:p>
            <a:r>
              <a:rPr lang="en-US" altLang="zh-CN" dirty="0" smtClean="0">
                <a:solidFill>
                  <a:srgbClr val="1995E1"/>
                </a:solidFill>
                <a:latin typeface="微软雅黑" panose="020B0503020204020204" pitchFamily="34" charset="-122"/>
                <a:ea typeface="微软雅黑" panose="020B0503020204020204" pitchFamily="34" charset="-122"/>
              </a:rPr>
              <a:t>     </a:t>
            </a:r>
            <a:r>
              <a:rPr lang="zh-CN" altLang="zh-CN" dirty="0" smtClean="0">
                <a:solidFill>
                  <a:srgbClr val="1995E1"/>
                </a:solidFill>
                <a:latin typeface="微软雅黑" panose="020B0503020204020204" pitchFamily="34" charset="-122"/>
                <a:ea typeface="微软雅黑" panose="020B0503020204020204" pitchFamily="34" charset="-122"/>
              </a:rPr>
              <a:t>基金</a:t>
            </a:r>
            <a:endParaRPr lang="zh-CN" altLang="en-US" dirty="0">
              <a:solidFill>
                <a:srgbClr val="1995E1"/>
              </a:solidFill>
              <a:latin typeface="微软雅黑" panose="020B0503020204020204" pitchFamily="34" charset="-122"/>
              <a:ea typeface="微软雅黑" panose="020B0503020204020204" pitchFamily="34" charset="-122"/>
            </a:endParaRPr>
          </a:p>
        </p:txBody>
      </p:sp>
      <p:sp>
        <p:nvSpPr>
          <p:cNvPr id="69" name="矩形 68"/>
          <p:cNvSpPr/>
          <p:nvPr/>
        </p:nvSpPr>
        <p:spPr>
          <a:xfrm>
            <a:off x="6720564" y="2493999"/>
            <a:ext cx="1059906" cy="661720"/>
          </a:xfrm>
          <a:prstGeom prst="rect">
            <a:avLst/>
          </a:prstGeom>
        </p:spPr>
        <p:txBody>
          <a:bodyPr wrap="none">
            <a:spAutoFit/>
          </a:bodyPr>
          <a:lstStyle/>
          <a:p>
            <a:pPr algn="ctr"/>
            <a:r>
              <a:rPr lang="en-US" altLang="zh-CN" sz="2400" b="1" dirty="0" smtClean="0">
                <a:solidFill>
                  <a:srgbClr val="1995E1"/>
                </a:solidFill>
                <a:latin typeface="微软雅黑" panose="020B0503020204020204" pitchFamily="34" charset="-122"/>
                <a:ea typeface="微软雅黑" panose="020B0503020204020204" pitchFamily="34" charset="-122"/>
              </a:rPr>
              <a:t>132</a:t>
            </a:r>
            <a:r>
              <a:rPr lang="zh-CN" altLang="zh-CN" sz="2400" b="1" dirty="0" smtClean="0">
                <a:solidFill>
                  <a:srgbClr val="1995E1"/>
                </a:solidFill>
                <a:latin typeface="微软雅黑" panose="020B0503020204020204" pitchFamily="34" charset="-122"/>
                <a:ea typeface="微软雅黑" panose="020B0503020204020204" pitchFamily="34" charset="-122"/>
              </a:rPr>
              <a:t>家</a:t>
            </a:r>
            <a:endParaRPr lang="en-US" altLang="zh-CN" sz="2400" b="1" dirty="0" smtClean="0">
              <a:solidFill>
                <a:srgbClr val="1995E1"/>
              </a:solidFill>
              <a:latin typeface="微软雅黑" panose="020B0503020204020204" pitchFamily="34" charset="-122"/>
              <a:ea typeface="微软雅黑" panose="020B0503020204020204" pitchFamily="34" charset="-122"/>
            </a:endParaRPr>
          </a:p>
          <a:p>
            <a:r>
              <a:rPr lang="en-US" altLang="zh-CN" dirty="0" smtClean="0">
                <a:solidFill>
                  <a:srgbClr val="1995E1"/>
                </a:solidFill>
                <a:latin typeface="微软雅黑" panose="020B0503020204020204" pitchFamily="34" charset="-122"/>
                <a:ea typeface="微软雅黑" panose="020B0503020204020204" pitchFamily="34" charset="-122"/>
              </a:rPr>
              <a:t>    </a:t>
            </a:r>
            <a:r>
              <a:rPr lang="zh-CN" altLang="zh-CN" dirty="0" smtClean="0">
                <a:solidFill>
                  <a:srgbClr val="1995E1"/>
                </a:solidFill>
                <a:latin typeface="微软雅黑" panose="020B0503020204020204" pitchFamily="34" charset="-122"/>
                <a:ea typeface="微软雅黑" panose="020B0503020204020204" pitchFamily="34" charset="-122"/>
              </a:rPr>
              <a:t>保险</a:t>
            </a:r>
            <a:endParaRPr lang="zh-CN" altLang="en-US" dirty="0">
              <a:solidFill>
                <a:srgbClr val="1995E1"/>
              </a:solidFill>
              <a:latin typeface="微软雅黑" panose="020B0503020204020204" pitchFamily="34" charset="-122"/>
              <a:ea typeface="微软雅黑" panose="020B0503020204020204" pitchFamily="34" charset="-122"/>
            </a:endParaRPr>
          </a:p>
        </p:txBody>
      </p:sp>
      <p:grpSp>
        <p:nvGrpSpPr>
          <p:cNvPr id="71" name="组合 70"/>
          <p:cNvGrpSpPr/>
          <p:nvPr/>
        </p:nvGrpSpPr>
        <p:grpSpPr>
          <a:xfrm>
            <a:off x="2338367" y="1177278"/>
            <a:ext cx="283253" cy="468512"/>
            <a:chOff x="1554163" y="1617663"/>
            <a:chExt cx="708026" cy="930275"/>
          </a:xfrm>
          <a:solidFill>
            <a:srgbClr val="1F497D"/>
          </a:solidFill>
        </p:grpSpPr>
        <p:sp>
          <p:nvSpPr>
            <p:cNvPr id="72" name="Freeform 81"/>
            <p:cNvSpPr>
              <a:spLocks/>
            </p:cNvSpPr>
            <p:nvPr/>
          </p:nvSpPr>
          <p:spPr bwMode="auto">
            <a:xfrm>
              <a:off x="1554163" y="1617663"/>
              <a:ext cx="593725" cy="930275"/>
            </a:xfrm>
            <a:custGeom>
              <a:avLst/>
              <a:gdLst>
                <a:gd name="T0" fmla="*/ 86 w 155"/>
                <a:gd name="T1" fmla="*/ 0 h 245"/>
                <a:gd name="T2" fmla="*/ 16 w 155"/>
                <a:gd name="T3" fmla="*/ 133 h 245"/>
                <a:gd name="T4" fmla="*/ 88 w 155"/>
                <a:gd name="T5" fmla="*/ 245 h 245"/>
                <a:gd name="T6" fmla="*/ 145 w 155"/>
                <a:gd name="T7" fmla="*/ 66 h 245"/>
                <a:gd name="T8" fmla="*/ 86 w 155"/>
                <a:gd name="T9" fmla="*/ 0 h 245"/>
              </a:gdLst>
              <a:ahLst/>
              <a:cxnLst>
                <a:cxn ang="0">
                  <a:pos x="T0" y="T1"/>
                </a:cxn>
                <a:cxn ang="0">
                  <a:pos x="T2" y="T3"/>
                </a:cxn>
                <a:cxn ang="0">
                  <a:pos x="T4" y="T5"/>
                </a:cxn>
                <a:cxn ang="0">
                  <a:pos x="T6" y="T7"/>
                </a:cxn>
                <a:cxn ang="0">
                  <a:pos x="T8" y="T9"/>
                </a:cxn>
              </a:cxnLst>
              <a:rect l="0" t="0" r="r" b="b"/>
              <a:pathLst>
                <a:path w="155" h="245">
                  <a:moveTo>
                    <a:pt x="86" y="0"/>
                  </a:moveTo>
                  <a:cubicBezTo>
                    <a:pt x="94" y="73"/>
                    <a:pt x="25" y="82"/>
                    <a:pt x="16" y="133"/>
                  </a:cubicBezTo>
                  <a:cubicBezTo>
                    <a:pt x="0" y="215"/>
                    <a:pt x="55" y="230"/>
                    <a:pt x="88" y="245"/>
                  </a:cubicBezTo>
                  <a:cubicBezTo>
                    <a:pt x="61" y="165"/>
                    <a:pt x="155" y="122"/>
                    <a:pt x="145" y="66"/>
                  </a:cubicBezTo>
                  <a:cubicBezTo>
                    <a:pt x="141" y="46"/>
                    <a:pt x="127" y="15"/>
                    <a:pt x="86" y="0"/>
                  </a:cubicBezTo>
                  <a:close/>
                </a:path>
              </a:pathLst>
            </a:custGeom>
            <a:solidFill>
              <a:srgbClr val="199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a:endParaRPr lang="zh-CN" altLang="en-US"/>
            </a:p>
          </p:txBody>
        </p:sp>
        <p:sp>
          <p:nvSpPr>
            <p:cNvPr id="73" name="Freeform 82"/>
            <p:cNvSpPr>
              <a:spLocks/>
            </p:cNvSpPr>
            <p:nvPr/>
          </p:nvSpPr>
          <p:spPr bwMode="auto">
            <a:xfrm>
              <a:off x="1917701" y="2043113"/>
              <a:ext cx="344488" cy="501650"/>
            </a:xfrm>
            <a:custGeom>
              <a:avLst/>
              <a:gdLst>
                <a:gd name="T0" fmla="*/ 56 w 90"/>
                <a:gd name="T1" fmla="*/ 0 h 132"/>
                <a:gd name="T2" fmla="*/ 27 w 90"/>
                <a:gd name="T3" fmla="*/ 50 h 132"/>
                <a:gd name="T4" fmla="*/ 8 w 90"/>
                <a:gd name="T5" fmla="*/ 132 h 132"/>
                <a:gd name="T6" fmla="*/ 56 w 90"/>
                <a:gd name="T7" fmla="*/ 0 h 132"/>
              </a:gdLst>
              <a:ahLst/>
              <a:cxnLst>
                <a:cxn ang="0">
                  <a:pos x="T0" y="T1"/>
                </a:cxn>
                <a:cxn ang="0">
                  <a:pos x="T2" y="T3"/>
                </a:cxn>
                <a:cxn ang="0">
                  <a:pos x="T4" y="T5"/>
                </a:cxn>
                <a:cxn ang="0">
                  <a:pos x="T6" y="T7"/>
                </a:cxn>
              </a:cxnLst>
              <a:rect l="0" t="0" r="r" b="b"/>
              <a:pathLst>
                <a:path w="90" h="132">
                  <a:moveTo>
                    <a:pt x="56" y="0"/>
                  </a:moveTo>
                  <a:cubicBezTo>
                    <a:pt x="51" y="17"/>
                    <a:pt x="39" y="32"/>
                    <a:pt x="27" y="50"/>
                  </a:cubicBezTo>
                  <a:cubicBezTo>
                    <a:pt x="13" y="69"/>
                    <a:pt x="0" y="90"/>
                    <a:pt x="8" y="132"/>
                  </a:cubicBezTo>
                  <a:cubicBezTo>
                    <a:pt x="32" y="86"/>
                    <a:pt x="90" y="91"/>
                    <a:pt x="56" y="0"/>
                  </a:cubicBezTo>
                  <a:close/>
                </a:path>
              </a:pathLst>
            </a:custGeom>
            <a:solidFill>
              <a:srgbClr val="199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a:endParaRPr lang="zh-CN" altLang="en-US"/>
            </a:p>
          </p:txBody>
        </p:sp>
      </p:grpSp>
      <p:grpSp>
        <p:nvGrpSpPr>
          <p:cNvPr id="91" name="组合 90"/>
          <p:cNvGrpSpPr/>
          <p:nvPr/>
        </p:nvGrpSpPr>
        <p:grpSpPr>
          <a:xfrm>
            <a:off x="2570254" y="3898205"/>
            <a:ext cx="1188033" cy="661720"/>
            <a:chOff x="2579779" y="3850580"/>
            <a:chExt cx="1188033" cy="661720"/>
          </a:xfrm>
        </p:grpSpPr>
        <p:sp>
          <p:nvSpPr>
            <p:cNvPr id="68" name="矩形 67"/>
            <p:cNvSpPr/>
            <p:nvPr/>
          </p:nvSpPr>
          <p:spPr>
            <a:xfrm>
              <a:off x="2838390" y="3850580"/>
              <a:ext cx="929422" cy="661720"/>
            </a:xfrm>
            <a:prstGeom prst="rect">
              <a:avLst/>
            </a:prstGeom>
          </p:spPr>
          <p:txBody>
            <a:bodyPr wrap="none">
              <a:spAutoFit/>
            </a:bodyPr>
            <a:lstStyle/>
            <a:p>
              <a:pPr algn="ctr"/>
              <a:r>
                <a:rPr lang="en-US" altLang="zh-CN" sz="2400" b="1" dirty="0" smtClean="0">
                  <a:solidFill>
                    <a:srgbClr val="1995E1"/>
                  </a:solidFill>
                  <a:latin typeface="微软雅黑" panose="020B0503020204020204" pitchFamily="34" charset="-122"/>
                  <a:ea typeface="微软雅黑" panose="020B0503020204020204" pitchFamily="34" charset="-122"/>
                </a:rPr>
                <a:t>63</a:t>
              </a:r>
              <a:r>
                <a:rPr lang="zh-CN" altLang="zh-CN" sz="2400" b="1" dirty="0" smtClean="0">
                  <a:solidFill>
                    <a:srgbClr val="1995E1"/>
                  </a:solidFill>
                  <a:latin typeface="微软雅黑" panose="020B0503020204020204" pitchFamily="34" charset="-122"/>
                  <a:ea typeface="微软雅黑" panose="020B0503020204020204" pitchFamily="34" charset="-122"/>
                </a:rPr>
                <a:t>家</a:t>
              </a:r>
              <a:endParaRPr lang="zh-CN" altLang="en-US" sz="2400" b="1" dirty="0">
                <a:solidFill>
                  <a:srgbClr val="1995E1"/>
                </a:solidFill>
                <a:latin typeface="微软雅黑" panose="020B0503020204020204" pitchFamily="34" charset="-122"/>
                <a:ea typeface="微软雅黑" panose="020B0503020204020204" pitchFamily="34" charset="-122"/>
              </a:endParaRPr>
            </a:p>
            <a:p>
              <a:r>
                <a:rPr lang="en-US" altLang="zh-CN" dirty="0" smtClean="0">
                  <a:solidFill>
                    <a:srgbClr val="1995E1"/>
                  </a:solidFill>
                  <a:latin typeface="微软雅黑" panose="020B0503020204020204" pitchFamily="34" charset="-122"/>
                  <a:ea typeface="微软雅黑" panose="020B0503020204020204" pitchFamily="34" charset="-122"/>
                </a:rPr>
                <a:t>    </a:t>
              </a:r>
              <a:r>
                <a:rPr lang="zh-CN" altLang="zh-CN" dirty="0" smtClean="0">
                  <a:solidFill>
                    <a:srgbClr val="1995E1"/>
                  </a:solidFill>
                  <a:latin typeface="微软雅黑" panose="020B0503020204020204" pitchFamily="34" charset="-122"/>
                  <a:ea typeface="微软雅黑" panose="020B0503020204020204" pitchFamily="34" charset="-122"/>
                </a:rPr>
                <a:t>信托</a:t>
              </a:r>
              <a:endParaRPr lang="zh-CN" altLang="en-US" dirty="0">
                <a:solidFill>
                  <a:srgbClr val="1995E1"/>
                </a:solidFill>
                <a:latin typeface="微软雅黑" panose="020B0503020204020204" pitchFamily="34" charset="-122"/>
                <a:ea typeface="微软雅黑" panose="020B0503020204020204" pitchFamily="34" charset="-122"/>
              </a:endParaRPr>
            </a:p>
          </p:txBody>
        </p:sp>
        <p:grpSp>
          <p:nvGrpSpPr>
            <p:cNvPr id="74" name="组合 73"/>
            <p:cNvGrpSpPr/>
            <p:nvPr/>
          </p:nvGrpSpPr>
          <p:grpSpPr>
            <a:xfrm>
              <a:off x="2579779" y="3967607"/>
              <a:ext cx="283253" cy="468512"/>
              <a:chOff x="1554163" y="1617663"/>
              <a:chExt cx="708026" cy="930275"/>
            </a:xfrm>
            <a:solidFill>
              <a:srgbClr val="1F497D"/>
            </a:solidFill>
          </p:grpSpPr>
          <p:sp>
            <p:nvSpPr>
              <p:cNvPr id="75" name="Freeform 81"/>
              <p:cNvSpPr>
                <a:spLocks/>
              </p:cNvSpPr>
              <p:nvPr/>
            </p:nvSpPr>
            <p:spPr bwMode="auto">
              <a:xfrm>
                <a:off x="1554163" y="1617663"/>
                <a:ext cx="593725" cy="930275"/>
              </a:xfrm>
              <a:custGeom>
                <a:avLst/>
                <a:gdLst>
                  <a:gd name="T0" fmla="*/ 86 w 155"/>
                  <a:gd name="T1" fmla="*/ 0 h 245"/>
                  <a:gd name="T2" fmla="*/ 16 w 155"/>
                  <a:gd name="T3" fmla="*/ 133 h 245"/>
                  <a:gd name="T4" fmla="*/ 88 w 155"/>
                  <a:gd name="T5" fmla="*/ 245 h 245"/>
                  <a:gd name="T6" fmla="*/ 145 w 155"/>
                  <a:gd name="T7" fmla="*/ 66 h 245"/>
                  <a:gd name="T8" fmla="*/ 86 w 155"/>
                  <a:gd name="T9" fmla="*/ 0 h 245"/>
                </a:gdLst>
                <a:ahLst/>
                <a:cxnLst>
                  <a:cxn ang="0">
                    <a:pos x="T0" y="T1"/>
                  </a:cxn>
                  <a:cxn ang="0">
                    <a:pos x="T2" y="T3"/>
                  </a:cxn>
                  <a:cxn ang="0">
                    <a:pos x="T4" y="T5"/>
                  </a:cxn>
                  <a:cxn ang="0">
                    <a:pos x="T6" y="T7"/>
                  </a:cxn>
                  <a:cxn ang="0">
                    <a:pos x="T8" y="T9"/>
                  </a:cxn>
                </a:cxnLst>
                <a:rect l="0" t="0" r="r" b="b"/>
                <a:pathLst>
                  <a:path w="155" h="245">
                    <a:moveTo>
                      <a:pt x="86" y="0"/>
                    </a:moveTo>
                    <a:cubicBezTo>
                      <a:pt x="94" y="73"/>
                      <a:pt x="25" y="82"/>
                      <a:pt x="16" y="133"/>
                    </a:cubicBezTo>
                    <a:cubicBezTo>
                      <a:pt x="0" y="215"/>
                      <a:pt x="55" y="230"/>
                      <a:pt x="88" y="245"/>
                    </a:cubicBezTo>
                    <a:cubicBezTo>
                      <a:pt x="61" y="165"/>
                      <a:pt x="155" y="122"/>
                      <a:pt x="145" y="66"/>
                    </a:cubicBezTo>
                    <a:cubicBezTo>
                      <a:pt x="141" y="46"/>
                      <a:pt x="127" y="15"/>
                      <a:pt x="86" y="0"/>
                    </a:cubicBezTo>
                    <a:close/>
                  </a:path>
                </a:pathLst>
              </a:custGeom>
              <a:solidFill>
                <a:srgbClr val="199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a:endParaRPr lang="zh-CN" altLang="en-US"/>
              </a:p>
            </p:txBody>
          </p:sp>
          <p:sp>
            <p:nvSpPr>
              <p:cNvPr id="76" name="Freeform 82"/>
              <p:cNvSpPr>
                <a:spLocks/>
              </p:cNvSpPr>
              <p:nvPr/>
            </p:nvSpPr>
            <p:spPr bwMode="auto">
              <a:xfrm>
                <a:off x="1917701" y="2043113"/>
                <a:ext cx="344488" cy="501650"/>
              </a:xfrm>
              <a:custGeom>
                <a:avLst/>
                <a:gdLst>
                  <a:gd name="T0" fmla="*/ 56 w 90"/>
                  <a:gd name="T1" fmla="*/ 0 h 132"/>
                  <a:gd name="T2" fmla="*/ 27 w 90"/>
                  <a:gd name="T3" fmla="*/ 50 h 132"/>
                  <a:gd name="T4" fmla="*/ 8 w 90"/>
                  <a:gd name="T5" fmla="*/ 132 h 132"/>
                  <a:gd name="T6" fmla="*/ 56 w 90"/>
                  <a:gd name="T7" fmla="*/ 0 h 132"/>
                </a:gdLst>
                <a:ahLst/>
                <a:cxnLst>
                  <a:cxn ang="0">
                    <a:pos x="T0" y="T1"/>
                  </a:cxn>
                  <a:cxn ang="0">
                    <a:pos x="T2" y="T3"/>
                  </a:cxn>
                  <a:cxn ang="0">
                    <a:pos x="T4" y="T5"/>
                  </a:cxn>
                  <a:cxn ang="0">
                    <a:pos x="T6" y="T7"/>
                  </a:cxn>
                </a:cxnLst>
                <a:rect l="0" t="0" r="r" b="b"/>
                <a:pathLst>
                  <a:path w="90" h="132">
                    <a:moveTo>
                      <a:pt x="56" y="0"/>
                    </a:moveTo>
                    <a:cubicBezTo>
                      <a:pt x="51" y="17"/>
                      <a:pt x="39" y="32"/>
                      <a:pt x="27" y="50"/>
                    </a:cubicBezTo>
                    <a:cubicBezTo>
                      <a:pt x="13" y="69"/>
                      <a:pt x="0" y="90"/>
                      <a:pt x="8" y="132"/>
                    </a:cubicBezTo>
                    <a:cubicBezTo>
                      <a:pt x="32" y="86"/>
                      <a:pt x="90" y="91"/>
                      <a:pt x="56" y="0"/>
                    </a:cubicBezTo>
                    <a:close/>
                  </a:path>
                </a:pathLst>
              </a:custGeom>
              <a:solidFill>
                <a:srgbClr val="199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a:endParaRPr lang="zh-CN" altLang="en-US"/>
              </a:p>
            </p:txBody>
          </p:sp>
        </p:grpSp>
      </p:grpSp>
      <p:grpSp>
        <p:nvGrpSpPr>
          <p:cNvPr id="77" name="组合 76"/>
          <p:cNvGrpSpPr/>
          <p:nvPr/>
        </p:nvGrpSpPr>
        <p:grpSpPr>
          <a:xfrm>
            <a:off x="6495830" y="2586298"/>
            <a:ext cx="283253" cy="468512"/>
            <a:chOff x="1554163" y="1617663"/>
            <a:chExt cx="708026" cy="930275"/>
          </a:xfrm>
          <a:solidFill>
            <a:srgbClr val="1F497D"/>
          </a:solidFill>
        </p:grpSpPr>
        <p:sp>
          <p:nvSpPr>
            <p:cNvPr id="78" name="Freeform 81"/>
            <p:cNvSpPr>
              <a:spLocks/>
            </p:cNvSpPr>
            <p:nvPr/>
          </p:nvSpPr>
          <p:spPr bwMode="auto">
            <a:xfrm>
              <a:off x="1554163" y="1617663"/>
              <a:ext cx="593725" cy="930275"/>
            </a:xfrm>
            <a:custGeom>
              <a:avLst/>
              <a:gdLst>
                <a:gd name="T0" fmla="*/ 86 w 155"/>
                <a:gd name="T1" fmla="*/ 0 h 245"/>
                <a:gd name="T2" fmla="*/ 16 w 155"/>
                <a:gd name="T3" fmla="*/ 133 h 245"/>
                <a:gd name="T4" fmla="*/ 88 w 155"/>
                <a:gd name="T5" fmla="*/ 245 h 245"/>
                <a:gd name="T6" fmla="*/ 145 w 155"/>
                <a:gd name="T7" fmla="*/ 66 h 245"/>
                <a:gd name="T8" fmla="*/ 86 w 155"/>
                <a:gd name="T9" fmla="*/ 0 h 245"/>
              </a:gdLst>
              <a:ahLst/>
              <a:cxnLst>
                <a:cxn ang="0">
                  <a:pos x="T0" y="T1"/>
                </a:cxn>
                <a:cxn ang="0">
                  <a:pos x="T2" y="T3"/>
                </a:cxn>
                <a:cxn ang="0">
                  <a:pos x="T4" y="T5"/>
                </a:cxn>
                <a:cxn ang="0">
                  <a:pos x="T6" y="T7"/>
                </a:cxn>
                <a:cxn ang="0">
                  <a:pos x="T8" y="T9"/>
                </a:cxn>
              </a:cxnLst>
              <a:rect l="0" t="0" r="r" b="b"/>
              <a:pathLst>
                <a:path w="155" h="245">
                  <a:moveTo>
                    <a:pt x="86" y="0"/>
                  </a:moveTo>
                  <a:cubicBezTo>
                    <a:pt x="94" y="73"/>
                    <a:pt x="25" y="82"/>
                    <a:pt x="16" y="133"/>
                  </a:cubicBezTo>
                  <a:cubicBezTo>
                    <a:pt x="0" y="215"/>
                    <a:pt x="55" y="230"/>
                    <a:pt x="88" y="245"/>
                  </a:cubicBezTo>
                  <a:cubicBezTo>
                    <a:pt x="61" y="165"/>
                    <a:pt x="155" y="122"/>
                    <a:pt x="145" y="66"/>
                  </a:cubicBezTo>
                  <a:cubicBezTo>
                    <a:pt x="141" y="46"/>
                    <a:pt x="127" y="15"/>
                    <a:pt x="86" y="0"/>
                  </a:cubicBezTo>
                  <a:close/>
                </a:path>
              </a:pathLst>
            </a:custGeom>
            <a:solidFill>
              <a:srgbClr val="199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a:endParaRPr lang="zh-CN" altLang="en-US"/>
            </a:p>
          </p:txBody>
        </p:sp>
        <p:sp>
          <p:nvSpPr>
            <p:cNvPr id="79" name="Freeform 82"/>
            <p:cNvSpPr>
              <a:spLocks/>
            </p:cNvSpPr>
            <p:nvPr/>
          </p:nvSpPr>
          <p:spPr bwMode="auto">
            <a:xfrm>
              <a:off x="1917701" y="2043113"/>
              <a:ext cx="344488" cy="501650"/>
            </a:xfrm>
            <a:custGeom>
              <a:avLst/>
              <a:gdLst>
                <a:gd name="T0" fmla="*/ 56 w 90"/>
                <a:gd name="T1" fmla="*/ 0 h 132"/>
                <a:gd name="T2" fmla="*/ 27 w 90"/>
                <a:gd name="T3" fmla="*/ 50 h 132"/>
                <a:gd name="T4" fmla="*/ 8 w 90"/>
                <a:gd name="T5" fmla="*/ 132 h 132"/>
                <a:gd name="T6" fmla="*/ 56 w 90"/>
                <a:gd name="T7" fmla="*/ 0 h 132"/>
              </a:gdLst>
              <a:ahLst/>
              <a:cxnLst>
                <a:cxn ang="0">
                  <a:pos x="T0" y="T1"/>
                </a:cxn>
                <a:cxn ang="0">
                  <a:pos x="T2" y="T3"/>
                </a:cxn>
                <a:cxn ang="0">
                  <a:pos x="T4" y="T5"/>
                </a:cxn>
                <a:cxn ang="0">
                  <a:pos x="T6" y="T7"/>
                </a:cxn>
              </a:cxnLst>
              <a:rect l="0" t="0" r="r" b="b"/>
              <a:pathLst>
                <a:path w="90" h="132">
                  <a:moveTo>
                    <a:pt x="56" y="0"/>
                  </a:moveTo>
                  <a:cubicBezTo>
                    <a:pt x="51" y="17"/>
                    <a:pt x="39" y="32"/>
                    <a:pt x="27" y="50"/>
                  </a:cubicBezTo>
                  <a:cubicBezTo>
                    <a:pt x="13" y="69"/>
                    <a:pt x="0" y="90"/>
                    <a:pt x="8" y="132"/>
                  </a:cubicBezTo>
                  <a:cubicBezTo>
                    <a:pt x="32" y="86"/>
                    <a:pt x="90" y="91"/>
                    <a:pt x="56" y="0"/>
                  </a:cubicBezTo>
                  <a:close/>
                </a:path>
              </a:pathLst>
            </a:custGeom>
            <a:solidFill>
              <a:srgbClr val="199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a:endParaRPr lang="zh-CN" altLang="en-US"/>
            </a:p>
          </p:txBody>
        </p:sp>
      </p:grpSp>
      <p:grpSp>
        <p:nvGrpSpPr>
          <p:cNvPr id="92" name="组合 91"/>
          <p:cNvGrpSpPr/>
          <p:nvPr/>
        </p:nvGrpSpPr>
        <p:grpSpPr>
          <a:xfrm>
            <a:off x="5311442" y="3898205"/>
            <a:ext cx="1257159" cy="661720"/>
            <a:chOff x="5320967" y="3850580"/>
            <a:chExt cx="1257159" cy="661720"/>
          </a:xfrm>
        </p:grpSpPr>
        <p:sp>
          <p:nvSpPr>
            <p:cNvPr id="70" name="矩形 69"/>
            <p:cNvSpPr/>
            <p:nvPr/>
          </p:nvSpPr>
          <p:spPr>
            <a:xfrm>
              <a:off x="5518220" y="3850580"/>
              <a:ext cx="1059906" cy="661720"/>
            </a:xfrm>
            <a:prstGeom prst="rect">
              <a:avLst/>
            </a:prstGeom>
          </p:spPr>
          <p:txBody>
            <a:bodyPr wrap="none">
              <a:spAutoFit/>
            </a:bodyPr>
            <a:lstStyle/>
            <a:p>
              <a:r>
                <a:rPr lang="en-US" altLang="zh-CN" sz="2400" b="1" dirty="0" smtClean="0">
                  <a:solidFill>
                    <a:srgbClr val="1995E1"/>
                  </a:solidFill>
                  <a:latin typeface="微软雅黑" panose="020B0503020204020204" pitchFamily="34" charset="-122"/>
                  <a:ea typeface="微软雅黑" panose="020B0503020204020204" pitchFamily="34" charset="-122"/>
                </a:rPr>
                <a:t>241</a:t>
              </a:r>
              <a:r>
                <a:rPr lang="zh-CN" altLang="zh-CN" sz="2400" b="1" dirty="0" smtClean="0">
                  <a:solidFill>
                    <a:srgbClr val="1995E1"/>
                  </a:solidFill>
                  <a:latin typeface="微软雅黑" panose="020B0503020204020204" pitchFamily="34" charset="-122"/>
                  <a:ea typeface="微软雅黑" panose="020B0503020204020204" pitchFamily="34" charset="-122"/>
                </a:rPr>
                <a:t>家</a:t>
              </a:r>
              <a:endParaRPr lang="zh-CN" altLang="en-US" sz="2400" b="1" dirty="0">
                <a:solidFill>
                  <a:srgbClr val="1995E1"/>
                </a:solidFill>
                <a:latin typeface="微软雅黑" panose="020B0503020204020204" pitchFamily="34" charset="-122"/>
                <a:ea typeface="微软雅黑" panose="020B0503020204020204" pitchFamily="34" charset="-122"/>
              </a:endParaRPr>
            </a:p>
            <a:p>
              <a:pPr algn="ctr"/>
              <a:r>
                <a:rPr lang="zh-CN" altLang="zh-CN" dirty="0" smtClean="0">
                  <a:solidFill>
                    <a:srgbClr val="1995E1"/>
                  </a:solidFill>
                  <a:latin typeface="微软雅黑" panose="020B0503020204020204" pitchFamily="34" charset="-122"/>
                  <a:ea typeface="微软雅黑" panose="020B0503020204020204" pitchFamily="34" charset="-122"/>
                </a:rPr>
                <a:t>银行</a:t>
              </a:r>
              <a:endParaRPr lang="zh-CN" altLang="en-US" dirty="0">
                <a:solidFill>
                  <a:srgbClr val="1995E1"/>
                </a:solidFill>
                <a:latin typeface="微软雅黑" panose="020B0503020204020204" pitchFamily="34" charset="-122"/>
                <a:ea typeface="微软雅黑" panose="020B0503020204020204" pitchFamily="34" charset="-122"/>
              </a:endParaRPr>
            </a:p>
          </p:txBody>
        </p:sp>
        <p:grpSp>
          <p:nvGrpSpPr>
            <p:cNvPr id="80" name="组合 79"/>
            <p:cNvGrpSpPr/>
            <p:nvPr/>
          </p:nvGrpSpPr>
          <p:grpSpPr>
            <a:xfrm>
              <a:off x="5320967" y="3986867"/>
              <a:ext cx="283253" cy="468512"/>
              <a:chOff x="1554163" y="1617663"/>
              <a:chExt cx="708026" cy="930275"/>
            </a:xfrm>
            <a:solidFill>
              <a:srgbClr val="1F497D"/>
            </a:solidFill>
          </p:grpSpPr>
          <p:sp>
            <p:nvSpPr>
              <p:cNvPr id="81" name="Freeform 81"/>
              <p:cNvSpPr>
                <a:spLocks/>
              </p:cNvSpPr>
              <p:nvPr/>
            </p:nvSpPr>
            <p:spPr bwMode="auto">
              <a:xfrm>
                <a:off x="1554163" y="1617663"/>
                <a:ext cx="593725" cy="930275"/>
              </a:xfrm>
              <a:custGeom>
                <a:avLst/>
                <a:gdLst>
                  <a:gd name="T0" fmla="*/ 86 w 155"/>
                  <a:gd name="T1" fmla="*/ 0 h 245"/>
                  <a:gd name="T2" fmla="*/ 16 w 155"/>
                  <a:gd name="T3" fmla="*/ 133 h 245"/>
                  <a:gd name="T4" fmla="*/ 88 w 155"/>
                  <a:gd name="T5" fmla="*/ 245 h 245"/>
                  <a:gd name="T6" fmla="*/ 145 w 155"/>
                  <a:gd name="T7" fmla="*/ 66 h 245"/>
                  <a:gd name="T8" fmla="*/ 86 w 155"/>
                  <a:gd name="T9" fmla="*/ 0 h 245"/>
                </a:gdLst>
                <a:ahLst/>
                <a:cxnLst>
                  <a:cxn ang="0">
                    <a:pos x="T0" y="T1"/>
                  </a:cxn>
                  <a:cxn ang="0">
                    <a:pos x="T2" y="T3"/>
                  </a:cxn>
                  <a:cxn ang="0">
                    <a:pos x="T4" y="T5"/>
                  </a:cxn>
                  <a:cxn ang="0">
                    <a:pos x="T6" y="T7"/>
                  </a:cxn>
                  <a:cxn ang="0">
                    <a:pos x="T8" y="T9"/>
                  </a:cxn>
                </a:cxnLst>
                <a:rect l="0" t="0" r="r" b="b"/>
                <a:pathLst>
                  <a:path w="155" h="245">
                    <a:moveTo>
                      <a:pt x="86" y="0"/>
                    </a:moveTo>
                    <a:cubicBezTo>
                      <a:pt x="94" y="73"/>
                      <a:pt x="25" y="82"/>
                      <a:pt x="16" y="133"/>
                    </a:cubicBezTo>
                    <a:cubicBezTo>
                      <a:pt x="0" y="215"/>
                      <a:pt x="55" y="230"/>
                      <a:pt x="88" y="245"/>
                    </a:cubicBezTo>
                    <a:cubicBezTo>
                      <a:pt x="61" y="165"/>
                      <a:pt x="155" y="122"/>
                      <a:pt x="145" y="66"/>
                    </a:cubicBezTo>
                    <a:cubicBezTo>
                      <a:pt x="141" y="46"/>
                      <a:pt x="127" y="15"/>
                      <a:pt x="86" y="0"/>
                    </a:cubicBezTo>
                    <a:close/>
                  </a:path>
                </a:pathLst>
              </a:custGeom>
              <a:solidFill>
                <a:srgbClr val="199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a:endParaRPr lang="zh-CN" altLang="en-US"/>
              </a:p>
            </p:txBody>
          </p:sp>
          <p:sp>
            <p:nvSpPr>
              <p:cNvPr id="82" name="Freeform 82"/>
              <p:cNvSpPr>
                <a:spLocks/>
              </p:cNvSpPr>
              <p:nvPr/>
            </p:nvSpPr>
            <p:spPr bwMode="auto">
              <a:xfrm>
                <a:off x="1917701" y="2043113"/>
                <a:ext cx="344488" cy="501650"/>
              </a:xfrm>
              <a:custGeom>
                <a:avLst/>
                <a:gdLst>
                  <a:gd name="T0" fmla="*/ 56 w 90"/>
                  <a:gd name="T1" fmla="*/ 0 h 132"/>
                  <a:gd name="T2" fmla="*/ 27 w 90"/>
                  <a:gd name="T3" fmla="*/ 50 h 132"/>
                  <a:gd name="T4" fmla="*/ 8 w 90"/>
                  <a:gd name="T5" fmla="*/ 132 h 132"/>
                  <a:gd name="T6" fmla="*/ 56 w 90"/>
                  <a:gd name="T7" fmla="*/ 0 h 132"/>
                </a:gdLst>
                <a:ahLst/>
                <a:cxnLst>
                  <a:cxn ang="0">
                    <a:pos x="T0" y="T1"/>
                  </a:cxn>
                  <a:cxn ang="0">
                    <a:pos x="T2" y="T3"/>
                  </a:cxn>
                  <a:cxn ang="0">
                    <a:pos x="T4" y="T5"/>
                  </a:cxn>
                  <a:cxn ang="0">
                    <a:pos x="T6" y="T7"/>
                  </a:cxn>
                </a:cxnLst>
                <a:rect l="0" t="0" r="r" b="b"/>
                <a:pathLst>
                  <a:path w="90" h="132">
                    <a:moveTo>
                      <a:pt x="56" y="0"/>
                    </a:moveTo>
                    <a:cubicBezTo>
                      <a:pt x="51" y="17"/>
                      <a:pt x="39" y="32"/>
                      <a:pt x="27" y="50"/>
                    </a:cubicBezTo>
                    <a:cubicBezTo>
                      <a:pt x="13" y="69"/>
                      <a:pt x="0" y="90"/>
                      <a:pt x="8" y="132"/>
                    </a:cubicBezTo>
                    <a:cubicBezTo>
                      <a:pt x="32" y="86"/>
                      <a:pt x="90" y="91"/>
                      <a:pt x="56" y="0"/>
                    </a:cubicBezTo>
                    <a:close/>
                  </a:path>
                </a:pathLst>
              </a:custGeom>
              <a:solidFill>
                <a:srgbClr val="199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a:endParaRPr lang="zh-CN" altLang="en-US"/>
              </a:p>
            </p:txBody>
          </p:sp>
        </p:grpSp>
      </p:grpSp>
      <p:grpSp>
        <p:nvGrpSpPr>
          <p:cNvPr id="83" name="组合 82"/>
          <p:cNvGrpSpPr/>
          <p:nvPr/>
        </p:nvGrpSpPr>
        <p:grpSpPr>
          <a:xfrm>
            <a:off x="1084176" y="2586298"/>
            <a:ext cx="283253" cy="468512"/>
            <a:chOff x="1554163" y="1617663"/>
            <a:chExt cx="708026" cy="930275"/>
          </a:xfrm>
          <a:solidFill>
            <a:srgbClr val="1F497D"/>
          </a:solidFill>
        </p:grpSpPr>
        <p:sp>
          <p:nvSpPr>
            <p:cNvPr id="84" name="Freeform 81"/>
            <p:cNvSpPr>
              <a:spLocks/>
            </p:cNvSpPr>
            <p:nvPr/>
          </p:nvSpPr>
          <p:spPr bwMode="auto">
            <a:xfrm>
              <a:off x="1554163" y="1617663"/>
              <a:ext cx="593725" cy="930275"/>
            </a:xfrm>
            <a:custGeom>
              <a:avLst/>
              <a:gdLst>
                <a:gd name="T0" fmla="*/ 86 w 155"/>
                <a:gd name="T1" fmla="*/ 0 h 245"/>
                <a:gd name="T2" fmla="*/ 16 w 155"/>
                <a:gd name="T3" fmla="*/ 133 h 245"/>
                <a:gd name="T4" fmla="*/ 88 w 155"/>
                <a:gd name="T5" fmla="*/ 245 h 245"/>
                <a:gd name="T6" fmla="*/ 145 w 155"/>
                <a:gd name="T7" fmla="*/ 66 h 245"/>
                <a:gd name="T8" fmla="*/ 86 w 155"/>
                <a:gd name="T9" fmla="*/ 0 h 245"/>
              </a:gdLst>
              <a:ahLst/>
              <a:cxnLst>
                <a:cxn ang="0">
                  <a:pos x="T0" y="T1"/>
                </a:cxn>
                <a:cxn ang="0">
                  <a:pos x="T2" y="T3"/>
                </a:cxn>
                <a:cxn ang="0">
                  <a:pos x="T4" y="T5"/>
                </a:cxn>
                <a:cxn ang="0">
                  <a:pos x="T6" y="T7"/>
                </a:cxn>
                <a:cxn ang="0">
                  <a:pos x="T8" y="T9"/>
                </a:cxn>
              </a:cxnLst>
              <a:rect l="0" t="0" r="r" b="b"/>
              <a:pathLst>
                <a:path w="155" h="245">
                  <a:moveTo>
                    <a:pt x="86" y="0"/>
                  </a:moveTo>
                  <a:cubicBezTo>
                    <a:pt x="94" y="73"/>
                    <a:pt x="25" y="82"/>
                    <a:pt x="16" y="133"/>
                  </a:cubicBezTo>
                  <a:cubicBezTo>
                    <a:pt x="0" y="215"/>
                    <a:pt x="55" y="230"/>
                    <a:pt x="88" y="245"/>
                  </a:cubicBezTo>
                  <a:cubicBezTo>
                    <a:pt x="61" y="165"/>
                    <a:pt x="155" y="122"/>
                    <a:pt x="145" y="66"/>
                  </a:cubicBezTo>
                  <a:cubicBezTo>
                    <a:pt x="141" y="46"/>
                    <a:pt x="127" y="15"/>
                    <a:pt x="86" y="0"/>
                  </a:cubicBezTo>
                  <a:close/>
                </a:path>
              </a:pathLst>
            </a:custGeom>
            <a:solidFill>
              <a:srgbClr val="199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a:endParaRPr lang="zh-CN" altLang="en-US"/>
            </a:p>
          </p:txBody>
        </p:sp>
        <p:sp>
          <p:nvSpPr>
            <p:cNvPr id="85" name="Freeform 82"/>
            <p:cNvSpPr>
              <a:spLocks/>
            </p:cNvSpPr>
            <p:nvPr/>
          </p:nvSpPr>
          <p:spPr bwMode="auto">
            <a:xfrm>
              <a:off x="1917701" y="2043113"/>
              <a:ext cx="344488" cy="501650"/>
            </a:xfrm>
            <a:custGeom>
              <a:avLst/>
              <a:gdLst>
                <a:gd name="T0" fmla="*/ 56 w 90"/>
                <a:gd name="T1" fmla="*/ 0 h 132"/>
                <a:gd name="T2" fmla="*/ 27 w 90"/>
                <a:gd name="T3" fmla="*/ 50 h 132"/>
                <a:gd name="T4" fmla="*/ 8 w 90"/>
                <a:gd name="T5" fmla="*/ 132 h 132"/>
                <a:gd name="T6" fmla="*/ 56 w 90"/>
                <a:gd name="T7" fmla="*/ 0 h 132"/>
              </a:gdLst>
              <a:ahLst/>
              <a:cxnLst>
                <a:cxn ang="0">
                  <a:pos x="T0" y="T1"/>
                </a:cxn>
                <a:cxn ang="0">
                  <a:pos x="T2" y="T3"/>
                </a:cxn>
                <a:cxn ang="0">
                  <a:pos x="T4" y="T5"/>
                </a:cxn>
                <a:cxn ang="0">
                  <a:pos x="T6" y="T7"/>
                </a:cxn>
              </a:cxnLst>
              <a:rect l="0" t="0" r="r" b="b"/>
              <a:pathLst>
                <a:path w="90" h="132">
                  <a:moveTo>
                    <a:pt x="56" y="0"/>
                  </a:moveTo>
                  <a:cubicBezTo>
                    <a:pt x="51" y="17"/>
                    <a:pt x="39" y="32"/>
                    <a:pt x="27" y="50"/>
                  </a:cubicBezTo>
                  <a:cubicBezTo>
                    <a:pt x="13" y="69"/>
                    <a:pt x="0" y="90"/>
                    <a:pt x="8" y="132"/>
                  </a:cubicBezTo>
                  <a:cubicBezTo>
                    <a:pt x="32" y="86"/>
                    <a:pt x="90" y="91"/>
                    <a:pt x="56" y="0"/>
                  </a:cubicBezTo>
                  <a:close/>
                </a:path>
              </a:pathLst>
            </a:custGeom>
            <a:solidFill>
              <a:srgbClr val="199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a:endParaRPr lang="zh-CN" altLang="en-US"/>
            </a:p>
          </p:txBody>
        </p:sp>
      </p:grpSp>
      <p:grpSp>
        <p:nvGrpSpPr>
          <p:cNvPr id="86" name="组合 85"/>
          <p:cNvGrpSpPr/>
          <p:nvPr/>
        </p:nvGrpSpPr>
        <p:grpSpPr>
          <a:xfrm>
            <a:off x="5376593" y="1175678"/>
            <a:ext cx="283253" cy="468512"/>
            <a:chOff x="1554163" y="1617663"/>
            <a:chExt cx="708026" cy="930275"/>
          </a:xfrm>
          <a:solidFill>
            <a:srgbClr val="1F497D"/>
          </a:solidFill>
        </p:grpSpPr>
        <p:sp>
          <p:nvSpPr>
            <p:cNvPr id="87" name="Freeform 81"/>
            <p:cNvSpPr>
              <a:spLocks/>
            </p:cNvSpPr>
            <p:nvPr/>
          </p:nvSpPr>
          <p:spPr bwMode="auto">
            <a:xfrm>
              <a:off x="1554163" y="1617663"/>
              <a:ext cx="593725" cy="930275"/>
            </a:xfrm>
            <a:custGeom>
              <a:avLst/>
              <a:gdLst>
                <a:gd name="T0" fmla="*/ 86 w 155"/>
                <a:gd name="T1" fmla="*/ 0 h 245"/>
                <a:gd name="T2" fmla="*/ 16 w 155"/>
                <a:gd name="T3" fmla="*/ 133 h 245"/>
                <a:gd name="T4" fmla="*/ 88 w 155"/>
                <a:gd name="T5" fmla="*/ 245 h 245"/>
                <a:gd name="T6" fmla="*/ 145 w 155"/>
                <a:gd name="T7" fmla="*/ 66 h 245"/>
                <a:gd name="T8" fmla="*/ 86 w 155"/>
                <a:gd name="T9" fmla="*/ 0 h 245"/>
              </a:gdLst>
              <a:ahLst/>
              <a:cxnLst>
                <a:cxn ang="0">
                  <a:pos x="T0" y="T1"/>
                </a:cxn>
                <a:cxn ang="0">
                  <a:pos x="T2" y="T3"/>
                </a:cxn>
                <a:cxn ang="0">
                  <a:pos x="T4" y="T5"/>
                </a:cxn>
                <a:cxn ang="0">
                  <a:pos x="T6" y="T7"/>
                </a:cxn>
                <a:cxn ang="0">
                  <a:pos x="T8" y="T9"/>
                </a:cxn>
              </a:cxnLst>
              <a:rect l="0" t="0" r="r" b="b"/>
              <a:pathLst>
                <a:path w="155" h="245">
                  <a:moveTo>
                    <a:pt x="86" y="0"/>
                  </a:moveTo>
                  <a:cubicBezTo>
                    <a:pt x="94" y="73"/>
                    <a:pt x="25" y="82"/>
                    <a:pt x="16" y="133"/>
                  </a:cubicBezTo>
                  <a:cubicBezTo>
                    <a:pt x="0" y="215"/>
                    <a:pt x="55" y="230"/>
                    <a:pt x="88" y="245"/>
                  </a:cubicBezTo>
                  <a:cubicBezTo>
                    <a:pt x="61" y="165"/>
                    <a:pt x="155" y="122"/>
                    <a:pt x="145" y="66"/>
                  </a:cubicBezTo>
                  <a:cubicBezTo>
                    <a:pt x="141" y="46"/>
                    <a:pt x="127" y="15"/>
                    <a:pt x="86" y="0"/>
                  </a:cubicBezTo>
                  <a:close/>
                </a:path>
              </a:pathLst>
            </a:custGeom>
            <a:solidFill>
              <a:srgbClr val="199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a:endParaRPr lang="zh-CN" altLang="en-US"/>
            </a:p>
          </p:txBody>
        </p:sp>
        <p:sp>
          <p:nvSpPr>
            <p:cNvPr id="88" name="Freeform 82"/>
            <p:cNvSpPr>
              <a:spLocks/>
            </p:cNvSpPr>
            <p:nvPr/>
          </p:nvSpPr>
          <p:spPr bwMode="auto">
            <a:xfrm>
              <a:off x="1917701" y="2043113"/>
              <a:ext cx="344488" cy="501650"/>
            </a:xfrm>
            <a:custGeom>
              <a:avLst/>
              <a:gdLst>
                <a:gd name="T0" fmla="*/ 56 w 90"/>
                <a:gd name="T1" fmla="*/ 0 h 132"/>
                <a:gd name="T2" fmla="*/ 27 w 90"/>
                <a:gd name="T3" fmla="*/ 50 h 132"/>
                <a:gd name="T4" fmla="*/ 8 w 90"/>
                <a:gd name="T5" fmla="*/ 132 h 132"/>
                <a:gd name="T6" fmla="*/ 56 w 90"/>
                <a:gd name="T7" fmla="*/ 0 h 132"/>
              </a:gdLst>
              <a:ahLst/>
              <a:cxnLst>
                <a:cxn ang="0">
                  <a:pos x="T0" y="T1"/>
                </a:cxn>
                <a:cxn ang="0">
                  <a:pos x="T2" y="T3"/>
                </a:cxn>
                <a:cxn ang="0">
                  <a:pos x="T4" y="T5"/>
                </a:cxn>
                <a:cxn ang="0">
                  <a:pos x="T6" y="T7"/>
                </a:cxn>
              </a:cxnLst>
              <a:rect l="0" t="0" r="r" b="b"/>
              <a:pathLst>
                <a:path w="90" h="132">
                  <a:moveTo>
                    <a:pt x="56" y="0"/>
                  </a:moveTo>
                  <a:cubicBezTo>
                    <a:pt x="51" y="17"/>
                    <a:pt x="39" y="32"/>
                    <a:pt x="27" y="50"/>
                  </a:cubicBezTo>
                  <a:cubicBezTo>
                    <a:pt x="13" y="69"/>
                    <a:pt x="0" y="90"/>
                    <a:pt x="8" y="132"/>
                  </a:cubicBezTo>
                  <a:cubicBezTo>
                    <a:pt x="32" y="86"/>
                    <a:pt x="90" y="91"/>
                    <a:pt x="56" y="0"/>
                  </a:cubicBezTo>
                  <a:close/>
                </a:path>
              </a:pathLst>
            </a:custGeom>
            <a:solidFill>
              <a:srgbClr val="199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a:endParaRPr lang="zh-CN" altLang="en-US"/>
            </a:p>
          </p:txBody>
        </p:sp>
      </p:grpSp>
      <p:sp>
        <p:nvSpPr>
          <p:cNvPr id="90" name="TextBox 89"/>
          <p:cNvSpPr txBox="1"/>
          <p:nvPr/>
        </p:nvSpPr>
        <p:spPr>
          <a:xfrm>
            <a:off x="545570" y="164189"/>
            <a:ext cx="7369705" cy="523220"/>
          </a:xfrm>
          <a:prstGeom prst="rect">
            <a:avLst/>
          </a:prstGeom>
          <a:noFill/>
        </p:spPr>
        <p:txBody>
          <a:bodyPr wrap="square" rtlCol="0">
            <a:spAutoFit/>
          </a:bodyPr>
          <a:lstStyle/>
          <a:p>
            <a:r>
              <a:rPr lang="zh-CN" altLang="en-US" sz="2800" dirty="0">
                <a:solidFill>
                  <a:srgbClr val="1995E1"/>
                </a:solidFill>
                <a:latin typeface="微软雅黑" panose="020B0503020204020204" pitchFamily="34" charset="-122"/>
                <a:ea typeface="微软雅黑" panose="020B0503020204020204" pitchFamily="34" charset="-122"/>
              </a:rPr>
              <a:t>恒生电子是中国唯一全领域的金融</a:t>
            </a:r>
            <a:r>
              <a:rPr lang="en-US" altLang="zh-CN" sz="2800" dirty="0">
                <a:solidFill>
                  <a:srgbClr val="1995E1"/>
                </a:solidFill>
                <a:latin typeface="微软雅黑" panose="020B0503020204020204" pitchFamily="34" charset="-122"/>
                <a:ea typeface="微软雅黑" panose="020B0503020204020204" pitchFamily="34" charset="-122"/>
              </a:rPr>
              <a:t>IT</a:t>
            </a:r>
            <a:r>
              <a:rPr lang="zh-CN" altLang="en-US" sz="2800" dirty="0">
                <a:solidFill>
                  <a:srgbClr val="1995E1"/>
                </a:solidFill>
                <a:latin typeface="微软雅黑" panose="020B0503020204020204" pitchFamily="34" charset="-122"/>
                <a:ea typeface="微软雅黑" panose="020B0503020204020204" pitchFamily="34" charset="-122"/>
              </a:rPr>
              <a:t>服务商</a:t>
            </a:r>
          </a:p>
        </p:txBody>
      </p:sp>
    </p:spTree>
    <p:extLst>
      <p:ext uri="{BB962C8B-B14F-4D97-AF65-F5344CB8AC3E}">
        <p14:creationId xmlns:p14="http://schemas.microsoft.com/office/powerpoint/2010/main" val="1515013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a:graphicFrameLocks/>
          </p:cNvGraphicFramePr>
          <p:nvPr>
            <p:extLst>
              <p:ext uri="{D42A27DB-BD31-4B8C-83A1-F6EECF244321}">
                <p14:modId xmlns:p14="http://schemas.microsoft.com/office/powerpoint/2010/main" val="23268626"/>
              </p:ext>
            </p:extLst>
          </p:nvPr>
        </p:nvGraphicFramePr>
        <p:xfrm>
          <a:off x="1191849" y="843543"/>
          <a:ext cx="6731074" cy="372681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098451" y="2706952"/>
            <a:ext cx="356313" cy="1292662"/>
          </a:xfrm>
          <a:prstGeom prst="rect">
            <a:avLst/>
          </a:prstGeom>
          <a:noFill/>
        </p:spPr>
        <p:txBody>
          <a:bodyPr wrap="square" rtlCol="0">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集中交易系统</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3079227" y="2306843"/>
            <a:ext cx="356313" cy="1692771"/>
          </a:xfrm>
          <a:prstGeom prst="rect">
            <a:avLst/>
          </a:prstGeom>
          <a:noFill/>
        </p:spPr>
        <p:txBody>
          <a:bodyPr wrap="square" rtlCol="0">
            <a:spAutoFit/>
          </a:bodyPr>
          <a:lstStyle/>
          <a:p>
            <a:r>
              <a:rPr lang="zh-CN" altLang="en-US" b="1" dirty="0">
                <a:solidFill>
                  <a:schemeClr val="bg1"/>
                </a:solidFill>
                <a:latin typeface="微软雅黑" pitchFamily="34" charset="-122"/>
                <a:ea typeface="微软雅黑" pitchFamily="34" charset="-122"/>
              </a:rPr>
              <a:t>投资交易管理系统</a:t>
            </a:r>
          </a:p>
        </p:txBody>
      </p:sp>
      <p:sp>
        <p:nvSpPr>
          <p:cNvPr id="5" name="TextBox 4"/>
          <p:cNvSpPr txBox="1"/>
          <p:nvPr/>
        </p:nvSpPr>
        <p:spPr>
          <a:xfrm>
            <a:off x="7130336" y="2706952"/>
            <a:ext cx="356313" cy="1354217"/>
          </a:xfrm>
          <a:prstGeom prst="rect">
            <a:avLst/>
          </a:prstGeom>
          <a:noFill/>
        </p:spPr>
        <p:txBody>
          <a:bodyPr wrap="square" rtlCol="0">
            <a:spAutoFit/>
          </a:bodyPr>
          <a:lstStyle/>
          <a:p>
            <a:r>
              <a:rPr lang="zh-CN" altLang="en-US" b="1" dirty="0">
                <a:solidFill>
                  <a:schemeClr val="bg1"/>
                </a:solidFill>
                <a:latin typeface="微软雅黑" pitchFamily="34" charset="-122"/>
                <a:ea typeface="微软雅黑" pitchFamily="34" charset="-122"/>
              </a:rPr>
              <a:t>交易</a:t>
            </a:r>
            <a:r>
              <a:rPr lang="zh-CN" altLang="en-US" sz="1400" b="1" dirty="0">
                <a:solidFill>
                  <a:schemeClr val="bg1"/>
                </a:solidFill>
                <a:latin typeface="微软雅黑" pitchFamily="34" charset="-122"/>
                <a:ea typeface="微软雅黑" pitchFamily="34" charset="-122"/>
              </a:rPr>
              <a:t>管理系统</a:t>
            </a:r>
            <a:endParaRPr lang="zh-CN" altLang="en-US" b="1" dirty="0">
              <a:solidFill>
                <a:schemeClr val="bg1"/>
              </a:solidFill>
              <a:latin typeface="微软雅黑" pitchFamily="34" charset="-122"/>
              <a:ea typeface="微软雅黑" pitchFamily="34" charset="-122"/>
            </a:endParaRPr>
          </a:p>
        </p:txBody>
      </p:sp>
      <p:sp>
        <p:nvSpPr>
          <p:cNvPr id="6" name="TextBox 5"/>
          <p:cNvSpPr txBox="1"/>
          <p:nvPr/>
        </p:nvSpPr>
        <p:spPr>
          <a:xfrm>
            <a:off x="4076423" y="2306843"/>
            <a:ext cx="356313" cy="1692771"/>
          </a:xfrm>
          <a:prstGeom prst="rect">
            <a:avLst/>
          </a:prstGeom>
          <a:noFill/>
        </p:spPr>
        <p:txBody>
          <a:bodyPr wrap="square" rtlCol="0">
            <a:spAutoFit/>
          </a:bodyPr>
          <a:lstStyle/>
          <a:p>
            <a:r>
              <a:rPr lang="zh-CN" altLang="en-US" b="1" dirty="0">
                <a:solidFill>
                  <a:schemeClr val="bg1"/>
                </a:solidFill>
                <a:latin typeface="微软雅黑" pitchFamily="34" charset="-122"/>
                <a:ea typeface="微软雅黑" pitchFamily="34" charset="-122"/>
              </a:rPr>
              <a:t>投资交易管理系统</a:t>
            </a:r>
          </a:p>
        </p:txBody>
      </p:sp>
      <p:sp>
        <p:nvSpPr>
          <p:cNvPr id="7" name="TextBox 6"/>
          <p:cNvSpPr txBox="1"/>
          <p:nvPr/>
        </p:nvSpPr>
        <p:spPr>
          <a:xfrm>
            <a:off x="5073619" y="2706952"/>
            <a:ext cx="356313" cy="1292662"/>
          </a:xfrm>
          <a:prstGeom prst="rect">
            <a:avLst/>
          </a:prstGeom>
          <a:noFill/>
        </p:spPr>
        <p:txBody>
          <a:bodyPr wrap="square" rtlCol="0">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综合理财平台</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6115505" y="2306843"/>
            <a:ext cx="356313" cy="1692771"/>
          </a:xfrm>
          <a:prstGeom prst="rect">
            <a:avLst/>
          </a:prstGeom>
          <a:noFill/>
        </p:spPr>
        <p:txBody>
          <a:bodyPr wrap="square" rtlCol="0">
            <a:spAutoFit/>
          </a:bodyPr>
          <a:lstStyle/>
          <a:p>
            <a:r>
              <a:rPr lang="zh-CN" altLang="en-US" b="1" dirty="0" smtClean="0">
                <a:solidFill>
                  <a:schemeClr val="bg1"/>
                </a:solidFill>
                <a:latin typeface="微软雅黑" pitchFamily="34" charset="-122"/>
                <a:ea typeface="微软雅黑" pitchFamily="34" charset="-122"/>
              </a:rPr>
              <a:t>投资交易管理系统</a:t>
            </a:r>
            <a:endParaRPr lang="zh-CN" altLang="en-US" b="1" dirty="0">
              <a:solidFill>
                <a:schemeClr val="bg1"/>
              </a:solidFill>
              <a:latin typeface="微软雅黑" pitchFamily="34" charset="-122"/>
              <a:ea typeface="微软雅黑" pitchFamily="34" charset="-122"/>
            </a:endParaRPr>
          </a:p>
        </p:txBody>
      </p:sp>
      <p:sp>
        <p:nvSpPr>
          <p:cNvPr id="9" name="TextBox 8"/>
          <p:cNvSpPr txBox="1"/>
          <p:nvPr/>
        </p:nvSpPr>
        <p:spPr>
          <a:xfrm>
            <a:off x="2025471" y="981526"/>
            <a:ext cx="515018" cy="254304"/>
          </a:xfrm>
          <a:prstGeom prst="rect">
            <a:avLst/>
          </a:prstGeom>
          <a:noFill/>
        </p:spPr>
        <p:txBody>
          <a:bodyPr wrap="none" rtlCol="0">
            <a:spAutoFit/>
          </a:bodyPr>
          <a:lstStyle/>
          <a:p>
            <a:r>
              <a:rPr lang="en-US" altLang="zh-CN" sz="1600" b="1" dirty="0" smtClean="0">
                <a:solidFill>
                  <a:schemeClr val="bg1"/>
                </a:solidFill>
              </a:rPr>
              <a:t>47%</a:t>
            </a:r>
            <a:endParaRPr lang="zh-CN" altLang="en-US" sz="1600" b="1" dirty="0">
              <a:solidFill>
                <a:schemeClr val="bg1"/>
              </a:solidFill>
            </a:endParaRPr>
          </a:p>
        </p:txBody>
      </p:sp>
      <p:sp>
        <p:nvSpPr>
          <p:cNvPr id="10" name="TextBox 9"/>
          <p:cNvSpPr txBox="1"/>
          <p:nvPr/>
        </p:nvSpPr>
        <p:spPr>
          <a:xfrm>
            <a:off x="3011422" y="981526"/>
            <a:ext cx="515018" cy="254304"/>
          </a:xfrm>
          <a:prstGeom prst="rect">
            <a:avLst/>
          </a:prstGeom>
          <a:noFill/>
        </p:spPr>
        <p:txBody>
          <a:bodyPr wrap="none" rtlCol="0">
            <a:spAutoFit/>
          </a:bodyPr>
          <a:lstStyle/>
          <a:p>
            <a:r>
              <a:rPr lang="en-US" altLang="zh-CN" sz="1600" b="1" dirty="0" smtClean="0">
                <a:solidFill>
                  <a:schemeClr val="bg1"/>
                </a:solidFill>
              </a:rPr>
              <a:t>85%</a:t>
            </a:r>
            <a:endParaRPr lang="zh-CN" altLang="en-US" sz="1600" b="1" dirty="0">
              <a:solidFill>
                <a:schemeClr val="bg1"/>
              </a:solidFill>
            </a:endParaRPr>
          </a:p>
        </p:txBody>
      </p:sp>
      <p:sp>
        <p:nvSpPr>
          <p:cNvPr id="11" name="TextBox 10"/>
          <p:cNvSpPr txBox="1"/>
          <p:nvPr/>
        </p:nvSpPr>
        <p:spPr>
          <a:xfrm>
            <a:off x="4007445" y="981526"/>
            <a:ext cx="542136" cy="338554"/>
          </a:xfrm>
          <a:prstGeom prst="rect">
            <a:avLst/>
          </a:prstGeom>
          <a:noFill/>
        </p:spPr>
        <p:txBody>
          <a:bodyPr wrap="none" rtlCol="0">
            <a:spAutoFit/>
          </a:bodyPr>
          <a:lstStyle/>
          <a:p>
            <a:pPr algn="r"/>
            <a:r>
              <a:rPr lang="en-US" altLang="zh-CN" sz="1600" b="1" dirty="0" smtClean="0">
                <a:solidFill>
                  <a:schemeClr val="bg1"/>
                </a:solidFill>
              </a:rPr>
              <a:t>89%</a:t>
            </a:r>
            <a:endParaRPr lang="zh-CN" altLang="en-US" sz="1600" b="1" dirty="0">
              <a:solidFill>
                <a:schemeClr val="bg1"/>
              </a:solidFill>
            </a:endParaRPr>
          </a:p>
        </p:txBody>
      </p:sp>
      <p:sp>
        <p:nvSpPr>
          <p:cNvPr id="12" name="TextBox 11"/>
          <p:cNvSpPr txBox="1"/>
          <p:nvPr/>
        </p:nvSpPr>
        <p:spPr>
          <a:xfrm>
            <a:off x="4999150" y="981526"/>
            <a:ext cx="542136" cy="338554"/>
          </a:xfrm>
          <a:prstGeom prst="rect">
            <a:avLst/>
          </a:prstGeom>
          <a:noFill/>
        </p:spPr>
        <p:txBody>
          <a:bodyPr wrap="none" rtlCol="0">
            <a:spAutoFit/>
          </a:bodyPr>
          <a:lstStyle/>
          <a:p>
            <a:pPr algn="ctr"/>
            <a:r>
              <a:rPr lang="en-US" altLang="zh-CN" sz="1600" b="1" dirty="0" smtClean="0">
                <a:solidFill>
                  <a:schemeClr val="bg1"/>
                </a:solidFill>
              </a:rPr>
              <a:t>75%</a:t>
            </a:r>
            <a:endParaRPr lang="zh-CN" altLang="en-US" sz="1600" b="1" dirty="0">
              <a:solidFill>
                <a:schemeClr val="bg1"/>
              </a:solidFill>
            </a:endParaRPr>
          </a:p>
        </p:txBody>
      </p:sp>
      <p:sp>
        <p:nvSpPr>
          <p:cNvPr id="13" name="TextBox 12"/>
          <p:cNvSpPr txBox="1"/>
          <p:nvPr/>
        </p:nvSpPr>
        <p:spPr>
          <a:xfrm>
            <a:off x="6023201" y="981526"/>
            <a:ext cx="542136" cy="338554"/>
          </a:xfrm>
          <a:prstGeom prst="rect">
            <a:avLst/>
          </a:prstGeom>
          <a:noFill/>
        </p:spPr>
        <p:txBody>
          <a:bodyPr wrap="none" rtlCol="0">
            <a:spAutoFit/>
          </a:bodyPr>
          <a:lstStyle/>
          <a:p>
            <a:pPr algn="ctr"/>
            <a:r>
              <a:rPr lang="en-US" altLang="zh-CN" sz="1600" b="1" dirty="0" smtClean="0">
                <a:solidFill>
                  <a:schemeClr val="bg1"/>
                </a:solidFill>
              </a:rPr>
              <a:t>85%</a:t>
            </a:r>
            <a:endParaRPr lang="zh-CN" altLang="en-US" sz="1600" b="1" dirty="0">
              <a:solidFill>
                <a:schemeClr val="bg1"/>
              </a:solidFill>
            </a:endParaRPr>
          </a:p>
        </p:txBody>
      </p:sp>
      <p:sp>
        <p:nvSpPr>
          <p:cNvPr id="14" name="TextBox 13"/>
          <p:cNvSpPr txBox="1"/>
          <p:nvPr/>
        </p:nvSpPr>
        <p:spPr>
          <a:xfrm>
            <a:off x="7008242" y="981526"/>
            <a:ext cx="542136" cy="338554"/>
          </a:xfrm>
          <a:prstGeom prst="rect">
            <a:avLst/>
          </a:prstGeom>
          <a:noFill/>
        </p:spPr>
        <p:txBody>
          <a:bodyPr wrap="none" rtlCol="0">
            <a:spAutoFit/>
          </a:bodyPr>
          <a:lstStyle/>
          <a:p>
            <a:pPr algn="ctr"/>
            <a:r>
              <a:rPr lang="en-US" altLang="zh-CN" sz="1600" b="1" dirty="0" smtClean="0">
                <a:solidFill>
                  <a:schemeClr val="bg1"/>
                </a:solidFill>
              </a:rPr>
              <a:t>30%</a:t>
            </a:r>
            <a:endParaRPr lang="zh-CN" altLang="en-US" sz="1600" b="1" dirty="0">
              <a:solidFill>
                <a:schemeClr val="bg1"/>
              </a:solidFill>
            </a:endParaRPr>
          </a:p>
        </p:txBody>
      </p:sp>
      <p:sp>
        <p:nvSpPr>
          <p:cNvPr id="15" name="TextBox 14"/>
          <p:cNvSpPr txBox="1"/>
          <p:nvPr/>
        </p:nvSpPr>
        <p:spPr>
          <a:xfrm>
            <a:off x="4076423" y="1356393"/>
            <a:ext cx="410084" cy="277423"/>
          </a:xfrm>
          <a:prstGeom prst="rect">
            <a:avLst/>
          </a:prstGeom>
          <a:solidFill>
            <a:srgbClr val="1995E1"/>
          </a:solidFill>
        </p:spPr>
        <p:txBody>
          <a:bodyPr wrap="square" rtlCol="0">
            <a:spAutoFit/>
          </a:bodyPr>
          <a:lstStyle/>
          <a:p>
            <a:endParaRPr lang="zh-CN" altLang="en-US" dirty="0"/>
          </a:p>
        </p:txBody>
      </p:sp>
      <p:sp>
        <p:nvSpPr>
          <p:cNvPr id="17" name="TextBox 16"/>
          <p:cNvSpPr txBox="1"/>
          <p:nvPr/>
        </p:nvSpPr>
        <p:spPr>
          <a:xfrm>
            <a:off x="545570" y="164189"/>
            <a:ext cx="7369705" cy="523220"/>
          </a:xfrm>
          <a:prstGeom prst="rect">
            <a:avLst/>
          </a:prstGeom>
          <a:noFill/>
        </p:spPr>
        <p:txBody>
          <a:bodyPr wrap="square" rtlCol="0">
            <a:spAutoFit/>
          </a:bodyPr>
          <a:lstStyle/>
          <a:p>
            <a:r>
              <a:rPr lang="zh-CN" altLang="en-US" sz="2800" dirty="0">
                <a:solidFill>
                  <a:srgbClr val="1995E1"/>
                </a:solidFill>
                <a:latin typeface="微软雅黑" panose="020B0503020204020204" pitchFamily="34" charset="-122"/>
                <a:ea typeface="微软雅黑" panose="020B0503020204020204" pitchFamily="34" charset="-122"/>
              </a:rPr>
              <a:t>恒生电子是中国唯一全领域的金融</a:t>
            </a:r>
            <a:r>
              <a:rPr lang="en-US" altLang="zh-CN" sz="2800" dirty="0">
                <a:solidFill>
                  <a:srgbClr val="1995E1"/>
                </a:solidFill>
                <a:latin typeface="微软雅黑" panose="020B0503020204020204" pitchFamily="34" charset="-122"/>
                <a:ea typeface="微软雅黑" panose="020B0503020204020204" pitchFamily="34" charset="-122"/>
              </a:rPr>
              <a:t>IT</a:t>
            </a:r>
            <a:r>
              <a:rPr lang="zh-CN" altLang="en-US" sz="2800" dirty="0">
                <a:solidFill>
                  <a:srgbClr val="1995E1"/>
                </a:solidFill>
                <a:latin typeface="微软雅黑" panose="020B0503020204020204" pitchFamily="34" charset="-122"/>
                <a:ea typeface="微软雅黑" panose="020B0503020204020204" pitchFamily="34" charset="-122"/>
              </a:rPr>
              <a:t>服务商</a:t>
            </a:r>
          </a:p>
        </p:txBody>
      </p:sp>
    </p:spTree>
    <p:extLst>
      <p:ext uri="{BB962C8B-B14F-4D97-AF65-F5344CB8AC3E}">
        <p14:creationId xmlns:p14="http://schemas.microsoft.com/office/powerpoint/2010/main" val="1912625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5570" y="164189"/>
            <a:ext cx="3750206" cy="523220"/>
          </a:xfrm>
          <a:prstGeom prst="rect">
            <a:avLst/>
          </a:prstGeom>
          <a:noFill/>
        </p:spPr>
        <p:txBody>
          <a:bodyPr wrap="square" rtlCol="0">
            <a:spAutoFit/>
          </a:bodyPr>
          <a:lstStyle/>
          <a:p>
            <a:r>
              <a:rPr lang="en-US" altLang="zh-CN" sz="2800" dirty="0" smtClean="0">
                <a:solidFill>
                  <a:srgbClr val="1995E1"/>
                </a:solidFill>
                <a:latin typeface="微软雅黑" panose="020B0503020204020204" pitchFamily="34" charset="-122"/>
                <a:ea typeface="微软雅黑" panose="020B0503020204020204" pitchFamily="34" charset="-122"/>
              </a:rPr>
              <a:t>CONTENTS</a:t>
            </a:r>
            <a:endParaRPr lang="zh-CN" altLang="en-US" sz="2800" dirty="0">
              <a:solidFill>
                <a:srgbClr val="1995E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143447" y="1068109"/>
            <a:ext cx="2160240" cy="1270210"/>
            <a:chOff x="2372047" y="1703214"/>
            <a:chExt cx="2160240" cy="1270210"/>
          </a:xfrm>
        </p:grpSpPr>
        <p:sp>
          <p:nvSpPr>
            <p:cNvPr id="4" name="矩形 3"/>
            <p:cNvSpPr/>
            <p:nvPr/>
          </p:nvSpPr>
          <p:spPr>
            <a:xfrm>
              <a:off x="2372047" y="2573314"/>
              <a:ext cx="2160240" cy="400110"/>
            </a:xfrm>
            <a:prstGeom prst="rect">
              <a:avLst/>
            </a:prstGeom>
            <a:no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 Box 4"/>
            <p:cNvSpPr txBox="1">
              <a:spLocks noChangeArrowheads="1"/>
            </p:cNvSpPr>
            <p:nvPr/>
          </p:nvSpPr>
          <p:spPr bwMode="white">
            <a:xfrm>
              <a:off x="2483768" y="2478502"/>
              <a:ext cx="1936801" cy="400110"/>
            </a:xfrm>
            <a:prstGeom prst="rect">
              <a:avLst/>
            </a:prstGeom>
            <a:solidFill>
              <a:schemeClr val="tx1">
                <a:lumMod val="50000"/>
                <a:lumOff val="50000"/>
              </a:schemeClr>
            </a:solidFill>
            <a:ln>
              <a:noFill/>
            </a:ln>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zh-CN" altLang="en-US" sz="2000" dirty="0" smtClean="0">
                  <a:solidFill>
                    <a:schemeClr val="bg1"/>
                  </a:solidFill>
                  <a:latin typeface="微软雅黑" pitchFamily="34" charset="-122"/>
                  <a:ea typeface="微软雅黑" pitchFamily="34" charset="-122"/>
                  <a:cs typeface="Arial" charset="0"/>
                </a:rPr>
                <a:t>发展概况</a:t>
              </a:r>
              <a:endParaRPr lang="en-US" altLang="zh-CN" sz="2000" dirty="0">
                <a:solidFill>
                  <a:schemeClr val="bg1"/>
                </a:solidFill>
                <a:latin typeface="微软雅黑" pitchFamily="34" charset="-122"/>
                <a:ea typeface="微软雅黑" pitchFamily="34" charset="-122"/>
                <a:cs typeface="Arial" charset="0"/>
              </a:endParaRPr>
            </a:p>
          </p:txBody>
        </p:sp>
        <p:sp>
          <p:nvSpPr>
            <p:cNvPr id="6" name="TextBox 5"/>
            <p:cNvSpPr txBox="1"/>
            <p:nvPr/>
          </p:nvSpPr>
          <p:spPr>
            <a:xfrm>
              <a:off x="3107402" y="1703214"/>
              <a:ext cx="755335" cy="769441"/>
            </a:xfrm>
            <a:prstGeom prst="rect">
              <a:avLst/>
            </a:prstGeom>
            <a:noFill/>
          </p:spPr>
          <p:txBody>
            <a:bodyPr wrap="none" rtlCol="0">
              <a:spAutoFit/>
            </a:bodyPr>
            <a:lstStyle/>
            <a:p>
              <a:pPr algn="ctr"/>
              <a:r>
                <a:rPr lang="en-US" altLang="zh-CN" sz="4400" dirty="0" smtClean="0">
                  <a:solidFill>
                    <a:srgbClr val="1995E1"/>
                  </a:solidFill>
                </a:rPr>
                <a:t>01</a:t>
              </a:r>
              <a:endParaRPr lang="zh-CN" altLang="en-US" sz="4400" dirty="0">
                <a:solidFill>
                  <a:srgbClr val="1995E1"/>
                </a:solidFill>
              </a:endParaRPr>
            </a:p>
          </p:txBody>
        </p:sp>
      </p:grpSp>
      <p:grpSp>
        <p:nvGrpSpPr>
          <p:cNvPr id="7" name="组合 6"/>
          <p:cNvGrpSpPr/>
          <p:nvPr/>
        </p:nvGrpSpPr>
        <p:grpSpPr>
          <a:xfrm>
            <a:off x="2143447" y="2721763"/>
            <a:ext cx="2160240" cy="1264330"/>
            <a:chOff x="2339752" y="3356868"/>
            <a:chExt cx="2160240" cy="1264330"/>
          </a:xfrm>
        </p:grpSpPr>
        <p:sp>
          <p:nvSpPr>
            <p:cNvPr id="8" name="矩形 7"/>
            <p:cNvSpPr/>
            <p:nvPr/>
          </p:nvSpPr>
          <p:spPr>
            <a:xfrm>
              <a:off x="2339752" y="4221088"/>
              <a:ext cx="2160240" cy="400110"/>
            </a:xfrm>
            <a:prstGeom prst="rect">
              <a:avLst/>
            </a:prstGeom>
            <a:no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 Box 18"/>
            <p:cNvSpPr txBox="1">
              <a:spLocks noChangeArrowheads="1"/>
            </p:cNvSpPr>
            <p:nvPr/>
          </p:nvSpPr>
          <p:spPr bwMode="white">
            <a:xfrm>
              <a:off x="2483768" y="4126309"/>
              <a:ext cx="1936801" cy="400110"/>
            </a:xfrm>
            <a:prstGeom prst="rect">
              <a:avLst/>
            </a:prstGeom>
            <a:solidFill>
              <a:srgbClr val="1995E1"/>
            </a:solidFill>
            <a:ln>
              <a:noFill/>
            </a:ln>
            <a:extLst/>
          </p:spPr>
          <p:txBody>
            <a:bodyPr wrap="square">
              <a:spAutoFit/>
            </a:bodyPr>
            <a:lstStyle>
              <a:defPPr>
                <a:defRPr lang="zh-CN"/>
              </a:defPPr>
              <a:lvl1pPr algn="ctr" eaLnBrk="0" hangingPunct="0">
                <a:defRPr sz="2000">
                  <a:solidFill>
                    <a:schemeClr val="bg1"/>
                  </a:solidFill>
                  <a:latin typeface="微软雅黑" pitchFamily="34" charset="-122"/>
                  <a:ea typeface="微软雅黑" pitchFamily="34" charset="-122"/>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恒</a:t>
              </a:r>
              <a:r>
                <a:rPr lang="zh-CN" altLang="en-US" dirty="0" smtClean="0"/>
                <a:t>生战略</a:t>
              </a:r>
              <a:endParaRPr lang="en-US" altLang="zh-CN" dirty="0"/>
            </a:p>
          </p:txBody>
        </p:sp>
        <p:sp>
          <p:nvSpPr>
            <p:cNvPr id="10" name="TextBox 9"/>
            <p:cNvSpPr txBox="1"/>
            <p:nvPr/>
          </p:nvSpPr>
          <p:spPr>
            <a:xfrm>
              <a:off x="3074500" y="3356868"/>
              <a:ext cx="755335" cy="769441"/>
            </a:xfrm>
            <a:prstGeom prst="rect">
              <a:avLst/>
            </a:prstGeom>
            <a:noFill/>
          </p:spPr>
          <p:txBody>
            <a:bodyPr wrap="none" rtlCol="0">
              <a:spAutoFit/>
            </a:bodyPr>
            <a:lstStyle/>
            <a:p>
              <a:pPr algn="ctr"/>
              <a:r>
                <a:rPr lang="en-US" altLang="zh-CN" sz="4400" dirty="0" smtClean="0">
                  <a:solidFill>
                    <a:srgbClr val="1995E1"/>
                  </a:solidFill>
                </a:rPr>
                <a:t>03</a:t>
              </a:r>
              <a:endParaRPr lang="zh-CN" altLang="en-US" sz="4400" dirty="0">
                <a:solidFill>
                  <a:srgbClr val="1995E1"/>
                </a:solidFill>
              </a:endParaRPr>
            </a:p>
          </p:txBody>
        </p:sp>
      </p:grpSp>
      <p:grpSp>
        <p:nvGrpSpPr>
          <p:cNvPr id="11" name="组合 10"/>
          <p:cNvGrpSpPr/>
          <p:nvPr/>
        </p:nvGrpSpPr>
        <p:grpSpPr>
          <a:xfrm>
            <a:off x="4847456" y="1068110"/>
            <a:ext cx="2160240" cy="1270209"/>
            <a:chOff x="5076056" y="1703215"/>
            <a:chExt cx="2160240" cy="1270209"/>
          </a:xfrm>
        </p:grpSpPr>
        <p:sp>
          <p:nvSpPr>
            <p:cNvPr id="12" name="矩形 11"/>
            <p:cNvSpPr/>
            <p:nvPr/>
          </p:nvSpPr>
          <p:spPr>
            <a:xfrm>
              <a:off x="5076056" y="2573314"/>
              <a:ext cx="2160240" cy="400110"/>
            </a:xfrm>
            <a:prstGeom prst="rect">
              <a:avLst/>
            </a:prstGeom>
            <a:no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 Box 11"/>
            <p:cNvSpPr txBox="1">
              <a:spLocks noChangeArrowheads="1"/>
            </p:cNvSpPr>
            <p:nvPr/>
          </p:nvSpPr>
          <p:spPr bwMode="white">
            <a:xfrm>
              <a:off x="5154298" y="2478467"/>
              <a:ext cx="2002095" cy="400110"/>
            </a:xfrm>
            <a:prstGeom prst="rect">
              <a:avLst/>
            </a:prstGeom>
            <a:solidFill>
              <a:schemeClr val="tx1">
                <a:lumMod val="50000"/>
                <a:lumOff val="50000"/>
              </a:schemeClr>
            </a:solidFill>
            <a:ln>
              <a:noFill/>
            </a:ln>
            <a:extLst/>
          </p:spPr>
          <p:txBody>
            <a:bodyPr wrap="square">
              <a:spAutoFit/>
            </a:bodyPr>
            <a:lstStyle>
              <a:defPPr>
                <a:defRPr lang="zh-CN"/>
              </a:defPPr>
              <a:lvl1pPr algn="ctr" eaLnBrk="0" hangingPunct="0">
                <a:defRPr sz="2000">
                  <a:solidFill>
                    <a:schemeClr val="bg1"/>
                  </a:solidFill>
                  <a:latin typeface="微软雅黑" pitchFamily="34" charset="-122"/>
                  <a:ea typeface="微软雅黑" pitchFamily="34" charset="-122"/>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smtClean="0"/>
                <a:t>恒生业务</a:t>
              </a:r>
              <a:endParaRPr lang="en-US" altLang="zh-CN" dirty="0"/>
            </a:p>
          </p:txBody>
        </p:sp>
        <p:sp>
          <p:nvSpPr>
            <p:cNvPr id="14" name="TextBox 13"/>
            <p:cNvSpPr txBox="1"/>
            <p:nvPr/>
          </p:nvSpPr>
          <p:spPr>
            <a:xfrm>
              <a:off x="5748822" y="1703215"/>
              <a:ext cx="813043" cy="769441"/>
            </a:xfrm>
            <a:prstGeom prst="rect">
              <a:avLst/>
            </a:prstGeom>
            <a:noFill/>
          </p:spPr>
          <p:txBody>
            <a:bodyPr wrap="none" rtlCol="0">
              <a:spAutoFit/>
            </a:bodyPr>
            <a:lstStyle/>
            <a:p>
              <a:pPr algn="ctr"/>
              <a:r>
                <a:rPr lang="en-US" altLang="zh-CN" sz="4400" dirty="0" smtClean="0">
                  <a:solidFill>
                    <a:schemeClr val="tx1">
                      <a:lumMod val="50000"/>
                      <a:lumOff val="50000"/>
                    </a:schemeClr>
                  </a:solidFill>
                </a:rPr>
                <a:t>02</a:t>
              </a:r>
              <a:endParaRPr lang="zh-CN" altLang="en-US" sz="4400" dirty="0">
                <a:solidFill>
                  <a:schemeClr val="tx1">
                    <a:lumMod val="50000"/>
                    <a:lumOff val="50000"/>
                  </a:schemeClr>
                </a:solidFill>
              </a:endParaRPr>
            </a:p>
          </p:txBody>
        </p:sp>
      </p:grpSp>
      <p:grpSp>
        <p:nvGrpSpPr>
          <p:cNvPr id="15" name="组合 14"/>
          <p:cNvGrpSpPr/>
          <p:nvPr/>
        </p:nvGrpSpPr>
        <p:grpSpPr>
          <a:xfrm>
            <a:off x="4847456" y="2721763"/>
            <a:ext cx="2160240" cy="1264330"/>
            <a:chOff x="5076056" y="3356868"/>
            <a:chExt cx="2160240" cy="1264330"/>
          </a:xfrm>
        </p:grpSpPr>
        <p:sp>
          <p:nvSpPr>
            <p:cNvPr id="16" name="矩形 15"/>
            <p:cNvSpPr/>
            <p:nvPr/>
          </p:nvSpPr>
          <p:spPr>
            <a:xfrm>
              <a:off x="5076056" y="4221088"/>
              <a:ext cx="2160240" cy="400110"/>
            </a:xfrm>
            <a:prstGeom prst="rect">
              <a:avLst/>
            </a:prstGeom>
            <a:no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 Box 25"/>
            <p:cNvSpPr txBox="1">
              <a:spLocks noChangeArrowheads="1"/>
            </p:cNvSpPr>
            <p:nvPr/>
          </p:nvSpPr>
          <p:spPr bwMode="white">
            <a:xfrm>
              <a:off x="5161443" y="4126309"/>
              <a:ext cx="1995431" cy="400110"/>
            </a:xfrm>
            <a:prstGeom prst="rect">
              <a:avLst/>
            </a:prstGeom>
            <a:solidFill>
              <a:schemeClr val="tx1">
                <a:lumMod val="50000"/>
                <a:lumOff val="50000"/>
              </a:schemeClr>
            </a:solidFill>
            <a:ln>
              <a:noFill/>
            </a:ln>
            <a:extLst/>
          </p:spPr>
          <p:txBody>
            <a:bodyPr wrap="square">
              <a:spAutoFit/>
            </a:bodyPr>
            <a:lstStyle>
              <a:defPPr>
                <a:defRPr lang="zh-CN"/>
              </a:defPPr>
              <a:lvl1pPr algn="ctr" eaLnBrk="0" hangingPunct="0">
                <a:defRPr sz="2000">
                  <a:solidFill>
                    <a:schemeClr val="bg1"/>
                  </a:solidFill>
                  <a:latin typeface="微软雅黑" pitchFamily="34" charset="-122"/>
                  <a:ea typeface="微软雅黑" pitchFamily="34" charset="-122"/>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管理体系</a:t>
              </a:r>
              <a:endParaRPr lang="en-US" altLang="zh-CN" dirty="0"/>
            </a:p>
          </p:txBody>
        </p:sp>
        <p:sp>
          <p:nvSpPr>
            <p:cNvPr id="18" name="TextBox 17"/>
            <p:cNvSpPr txBox="1"/>
            <p:nvPr/>
          </p:nvSpPr>
          <p:spPr>
            <a:xfrm>
              <a:off x="5748823" y="3356868"/>
              <a:ext cx="813043" cy="769441"/>
            </a:xfrm>
            <a:prstGeom prst="rect">
              <a:avLst/>
            </a:prstGeom>
            <a:noFill/>
          </p:spPr>
          <p:txBody>
            <a:bodyPr wrap="none" rtlCol="0">
              <a:spAutoFit/>
            </a:bodyPr>
            <a:lstStyle/>
            <a:p>
              <a:pPr algn="ctr"/>
              <a:r>
                <a:rPr lang="en-US" altLang="zh-CN" sz="4400" dirty="0" smtClean="0">
                  <a:solidFill>
                    <a:schemeClr val="tx1">
                      <a:lumMod val="50000"/>
                      <a:lumOff val="50000"/>
                    </a:schemeClr>
                  </a:solidFill>
                </a:rPr>
                <a:t>04</a:t>
              </a:r>
              <a:endParaRPr lang="zh-CN" altLang="en-US" sz="4400" dirty="0">
                <a:solidFill>
                  <a:schemeClr val="tx1">
                    <a:lumMod val="50000"/>
                    <a:lumOff val="50000"/>
                  </a:schemeClr>
                </a:solidFill>
              </a:endParaRPr>
            </a:p>
          </p:txBody>
        </p:sp>
      </p:grpSp>
    </p:spTree>
    <p:extLst>
      <p:ext uri="{BB962C8B-B14F-4D97-AF65-F5344CB8AC3E}">
        <p14:creationId xmlns:p14="http://schemas.microsoft.com/office/powerpoint/2010/main" val="22306312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66920" y="1620537"/>
            <a:ext cx="4791152" cy="1357086"/>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600" dirty="0" smtClean="0">
                <a:solidFill>
                  <a:srgbClr val="1995E1"/>
                </a:solidFill>
                <a:latin typeface="微软雅黑" panose="020B0503020204020204" pitchFamily="34" charset="-122"/>
                <a:ea typeface="微软雅黑" panose="020B0503020204020204" pitchFamily="34" charset="-122"/>
              </a:rPr>
              <a:t>愿景</a:t>
            </a:r>
            <a:r>
              <a:rPr lang="en-US" altLang="zh-CN" sz="3600" dirty="0" smtClean="0">
                <a:solidFill>
                  <a:srgbClr val="1995E1"/>
                </a:solidFill>
                <a:latin typeface="微软雅黑" panose="020B0503020204020204" pitchFamily="34" charset="-122"/>
                <a:ea typeface="微软雅黑" panose="020B0503020204020204" pitchFamily="34" charset="-122"/>
              </a:rPr>
              <a:t>—</a:t>
            </a:r>
            <a:r>
              <a:rPr lang="zh-CN" altLang="en-US" sz="3600" dirty="0" smtClean="0">
                <a:solidFill>
                  <a:srgbClr val="1995E1"/>
                </a:solidFill>
                <a:latin typeface="微软雅黑" panose="020B0503020204020204" pitchFamily="34" charset="-122"/>
                <a:ea typeface="微软雅黑" panose="020B0503020204020204" pitchFamily="34" charset="-122"/>
              </a:rPr>
              <a:t>连接百万亿</a:t>
            </a:r>
            <a:endParaRPr lang="en-US" altLang="zh-CN" sz="3600" dirty="0" smtClean="0">
              <a:solidFill>
                <a:srgbClr val="1995E1"/>
              </a:solidFill>
              <a:latin typeface="微软雅黑" panose="020B0503020204020204" pitchFamily="34" charset="-122"/>
              <a:ea typeface="微软雅黑" panose="020B0503020204020204" pitchFamily="34" charset="-122"/>
            </a:endParaRPr>
          </a:p>
          <a:p>
            <a:r>
              <a:rPr lang="zh-CN" altLang="en-US" sz="3600" dirty="0" smtClean="0">
                <a:solidFill>
                  <a:srgbClr val="1995E1"/>
                </a:solidFill>
                <a:latin typeface="微软雅黑" panose="020B0503020204020204" pitchFamily="34" charset="-122"/>
                <a:ea typeface="微软雅黑" panose="020B0503020204020204" pitchFamily="34" charset="-122"/>
              </a:rPr>
              <a:t>使命</a:t>
            </a:r>
            <a:r>
              <a:rPr lang="en-US" altLang="zh-CN" sz="3600" dirty="0" smtClean="0">
                <a:solidFill>
                  <a:srgbClr val="1995E1"/>
                </a:solidFill>
                <a:latin typeface="微软雅黑" panose="020B0503020204020204" pitchFamily="34" charset="-122"/>
                <a:ea typeface="微软雅黑" panose="020B0503020204020204" pitchFamily="34" charset="-122"/>
              </a:rPr>
              <a:t>—</a:t>
            </a:r>
            <a:r>
              <a:rPr lang="zh-CN" altLang="en-US" sz="3600" dirty="0" smtClean="0">
                <a:solidFill>
                  <a:srgbClr val="1995E1"/>
                </a:solidFill>
                <a:latin typeface="微软雅黑" panose="020B0503020204020204" pitchFamily="34" charset="-122"/>
                <a:ea typeface="微软雅黑" panose="020B0503020204020204" pitchFamily="34" charset="-122"/>
              </a:rPr>
              <a:t>让金融变简单</a:t>
            </a:r>
            <a:endParaRPr lang="zh-CN" altLang="en-US" sz="1600" dirty="0">
              <a:solidFill>
                <a:srgbClr val="1995E1"/>
              </a:solidFill>
              <a:latin typeface="方正兰亭超细黑简体" panose="02000000000000000000" pitchFamily="2" charset="-122"/>
              <a:ea typeface="方正兰亭超细黑简体" panose="02000000000000000000" pitchFamily="2" charset="-122"/>
            </a:endParaRPr>
          </a:p>
        </p:txBody>
      </p:sp>
      <p:sp>
        <p:nvSpPr>
          <p:cNvPr id="3" name="菱形 2"/>
          <p:cNvSpPr/>
          <p:nvPr/>
        </p:nvSpPr>
        <p:spPr>
          <a:xfrm rot="-890110">
            <a:off x="4773188" y="883271"/>
            <a:ext cx="2104571" cy="638629"/>
          </a:xfrm>
          <a:prstGeom prst="diamond">
            <a:avLst/>
          </a:prstGeom>
          <a:solidFill>
            <a:srgbClr val="1995E1">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菱形 3"/>
          <p:cNvSpPr/>
          <p:nvPr/>
        </p:nvSpPr>
        <p:spPr>
          <a:xfrm rot="420779">
            <a:off x="5239011" y="851423"/>
            <a:ext cx="2104571" cy="638629"/>
          </a:xfrm>
          <a:prstGeom prst="diamond">
            <a:avLst/>
          </a:prstGeom>
          <a:solidFill>
            <a:srgbClr val="1995E1">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菱形 4"/>
          <p:cNvSpPr/>
          <p:nvPr/>
        </p:nvSpPr>
        <p:spPr>
          <a:xfrm rot="1731668">
            <a:off x="5683227" y="995219"/>
            <a:ext cx="2104571" cy="638629"/>
          </a:xfrm>
          <a:prstGeom prst="diamond">
            <a:avLst/>
          </a:prstGeom>
          <a:solidFill>
            <a:srgbClr val="1995E1">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菱形 5"/>
          <p:cNvSpPr/>
          <p:nvPr/>
        </p:nvSpPr>
        <p:spPr>
          <a:xfrm rot="3042557">
            <a:off x="6042023" y="1294000"/>
            <a:ext cx="2104571" cy="638629"/>
          </a:xfrm>
          <a:prstGeom prst="diamond">
            <a:avLst/>
          </a:prstGeom>
          <a:solidFill>
            <a:srgbClr val="1995E1">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菱形 6"/>
          <p:cNvSpPr/>
          <p:nvPr/>
        </p:nvSpPr>
        <p:spPr>
          <a:xfrm rot="4353446">
            <a:off x="6263858" y="1704846"/>
            <a:ext cx="2104571" cy="638629"/>
          </a:xfrm>
          <a:prstGeom prst="diamond">
            <a:avLst/>
          </a:prstGeom>
          <a:solidFill>
            <a:srgbClr val="1995E1">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菱形 7"/>
          <p:cNvSpPr/>
          <p:nvPr/>
        </p:nvSpPr>
        <p:spPr>
          <a:xfrm rot="5664336">
            <a:off x="6316863" y="2168737"/>
            <a:ext cx="2104571" cy="638629"/>
          </a:xfrm>
          <a:prstGeom prst="diamond">
            <a:avLst/>
          </a:prstGeom>
          <a:solidFill>
            <a:srgbClr val="1995E1">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菱形 8"/>
          <p:cNvSpPr/>
          <p:nvPr/>
        </p:nvSpPr>
        <p:spPr>
          <a:xfrm rot="6975225">
            <a:off x="6193425" y="2619035"/>
            <a:ext cx="2104571" cy="638629"/>
          </a:xfrm>
          <a:prstGeom prst="diamond">
            <a:avLst/>
          </a:prstGeom>
          <a:solidFill>
            <a:srgbClr val="1995E1">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p:cNvSpPr/>
          <p:nvPr/>
        </p:nvSpPr>
        <p:spPr>
          <a:xfrm rot="8286114">
            <a:off x="5911275" y="2991052"/>
            <a:ext cx="2104571" cy="638629"/>
          </a:xfrm>
          <a:prstGeom prst="diamond">
            <a:avLst/>
          </a:prstGeom>
          <a:solidFill>
            <a:srgbClr val="1995E1">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菱形 10"/>
          <p:cNvSpPr/>
          <p:nvPr/>
        </p:nvSpPr>
        <p:spPr>
          <a:xfrm rot="9597003">
            <a:off x="5510947" y="3231347"/>
            <a:ext cx="2104571" cy="638629"/>
          </a:xfrm>
          <a:prstGeom prst="diamond">
            <a:avLst/>
          </a:prstGeom>
          <a:solidFill>
            <a:srgbClr val="1995E1">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p:cNvSpPr/>
          <p:nvPr/>
        </p:nvSpPr>
        <p:spPr>
          <a:xfrm rot="10907891">
            <a:off x="5049946" y="3305401"/>
            <a:ext cx="2104571" cy="638629"/>
          </a:xfrm>
          <a:prstGeom prst="diamond">
            <a:avLst/>
          </a:prstGeom>
          <a:solidFill>
            <a:srgbClr val="1995E1">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菱形 12"/>
          <p:cNvSpPr/>
          <p:nvPr/>
        </p:nvSpPr>
        <p:spPr>
          <a:xfrm rot="12218782">
            <a:off x="4594500" y="3202575"/>
            <a:ext cx="2104571" cy="638629"/>
          </a:xfrm>
          <a:prstGeom prst="diamond">
            <a:avLst/>
          </a:prstGeom>
          <a:solidFill>
            <a:srgbClr val="1995E1">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545570" y="164189"/>
            <a:ext cx="3350155" cy="523220"/>
          </a:xfrm>
          <a:prstGeom prst="rect">
            <a:avLst/>
          </a:prstGeom>
          <a:noFill/>
        </p:spPr>
        <p:txBody>
          <a:bodyPr wrap="square" rtlCol="0">
            <a:spAutoFit/>
          </a:bodyPr>
          <a:lstStyle/>
          <a:p>
            <a:r>
              <a:rPr lang="zh-CN" altLang="en-US" sz="2800" dirty="0">
                <a:solidFill>
                  <a:srgbClr val="1995E1"/>
                </a:solidFill>
                <a:latin typeface="微软雅黑" panose="020B0503020204020204" pitchFamily="34" charset="-122"/>
                <a:ea typeface="微软雅黑" panose="020B0503020204020204" pitchFamily="34" charset="-122"/>
              </a:rPr>
              <a:t>愿景和使命</a:t>
            </a:r>
            <a:endParaRPr lang="en-US" altLang="zh-CN" sz="2800" dirty="0">
              <a:solidFill>
                <a:srgbClr val="1995E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35791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45570" y="164189"/>
            <a:ext cx="3750206" cy="523220"/>
          </a:xfrm>
          <a:prstGeom prst="rect">
            <a:avLst/>
          </a:prstGeom>
          <a:noFill/>
        </p:spPr>
        <p:txBody>
          <a:bodyPr wrap="square" rtlCol="0">
            <a:spAutoFit/>
          </a:bodyPr>
          <a:lstStyle/>
          <a:p>
            <a:r>
              <a:rPr lang="en-US" altLang="zh-CN" sz="2800" dirty="0" smtClean="0">
                <a:solidFill>
                  <a:srgbClr val="1995E1"/>
                </a:solidFill>
                <a:latin typeface="微软雅黑" panose="020B0503020204020204" pitchFamily="34" charset="-122"/>
                <a:ea typeface="微软雅黑" panose="020B0503020204020204" pitchFamily="34" charset="-122"/>
              </a:rPr>
              <a:t>CONTENTS</a:t>
            </a:r>
            <a:endParaRPr lang="zh-CN" altLang="en-US" sz="2800" dirty="0">
              <a:solidFill>
                <a:srgbClr val="1995E1"/>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2143447" y="1068109"/>
            <a:ext cx="2160240" cy="1270210"/>
            <a:chOff x="2372047" y="1703214"/>
            <a:chExt cx="2160240" cy="1270210"/>
          </a:xfrm>
        </p:grpSpPr>
        <p:sp>
          <p:nvSpPr>
            <p:cNvPr id="27" name="矩形 26"/>
            <p:cNvSpPr/>
            <p:nvPr/>
          </p:nvSpPr>
          <p:spPr>
            <a:xfrm>
              <a:off x="2372047" y="2573314"/>
              <a:ext cx="2160240" cy="400110"/>
            </a:xfrm>
            <a:prstGeom prst="rect">
              <a:avLst/>
            </a:prstGeom>
            <a:no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 Box 4"/>
            <p:cNvSpPr txBox="1">
              <a:spLocks noChangeArrowheads="1"/>
            </p:cNvSpPr>
            <p:nvPr/>
          </p:nvSpPr>
          <p:spPr bwMode="white">
            <a:xfrm>
              <a:off x="2483768" y="2478502"/>
              <a:ext cx="1936801" cy="400110"/>
            </a:xfrm>
            <a:prstGeom prst="rect">
              <a:avLst/>
            </a:prstGeom>
            <a:solidFill>
              <a:srgbClr val="1995E1"/>
            </a:solidFill>
            <a:ln>
              <a:noFill/>
            </a:ln>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zh-CN" altLang="en-US" sz="2000" dirty="0" smtClean="0">
                  <a:solidFill>
                    <a:schemeClr val="bg1"/>
                  </a:solidFill>
                  <a:latin typeface="微软雅黑" pitchFamily="34" charset="-122"/>
                  <a:ea typeface="微软雅黑" pitchFamily="34" charset="-122"/>
                  <a:cs typeface="Arial" charset="0"/>
                </a:rPr>
                <a:t>发展概况</a:t>
              </a:r>
              <a:endParaRPr lang="en-US" altLang="zh-CN" sz="2000" dirty="0">
                <a:solidFill>
                  <a:schemeClr val="bg1"/>
                </a:solidFill>
                <a:latin typeface="微软雅黑" pitchFamily="34" charset="-122"/>
                <a:ea typeface="微软雅黑" pitchFamily="34" charset="-122"/>
                <a:cs typeface="Arial" charset="0"/>
              </a:endParaRPr>
            </a:p>
          </p:txBody>
        </p:sp>
        <p:sp>
          <p:nvSpPr>
            <p:cNvPr id="29" name="TextBox 28"/>
            <p:cNvSpPr txBox="1"/>
            <p:nvPr/>
          </p:nvSpPr>
          <p:spPr>
            <a:xfrm>
              <a:off x="3107402" y="1703214"/>
              <a:ext cx="755335" cy="769441"/>
            </a:xfrm>
            <a:prstGeom prst="rect">
              <a:avLst/>
            </a:prstGeom>
            <a:noFill/>
          </p:spPr>
          <p:txBody>
            <a:bodyPr wrap="none" rtlCol="0">
              <a:spAutoFit/>
            </a:bodyPr>
            <a:lstStyle/>
            <a:p>
              <a:pPr algn="ctr"/>
              <a:r>
                <a:rPr lang="en-US" altLang="zh-CN" sz="4400" dirty="0" smtClean="0">
                  <a:solidFill>
                    <a:srgbClr val="1995E1"/>
                  </a:solidFill>
                </a:rPr>
                <a:t>01</a:t>
              </a:r>
              <a:endParaRPr lang="zh-CN" altLang="en-US" sz="4400" dirty="0">
                <a:solidFill>
                  <a:srgbClr val="1995E1"/>
                </a:solidFill>
              </a:endParaRPr>
            </a:p>
          </p:txBody>
        </p:sp>
      </p:grpSp>
      <p:grpSp>
        <p:nvGrpSpPr>
          <p:cNvPr id="30" name="组合 29"/>
          <p:cNvGrpSpPr/>
          <p:nvPr/>
        </p:nvGrpSpPr>
        <p:grpSpPr>
          <a:xfrm>
            <a:off x="2143447" y="2721763"/>
            <a:ext cx="2160240" cy="1264330"/>
            <a:chOff x="2339752" y="3356868"/>
            <a:chExt cx="2160240" cy="1264330"/>
          </a:xfrm>
        </p:grpSpPr>
        <p:sp>
          <p:nvSpPr>
            <p:cNvPr id="31" name="矩形 30"/>
            <p:cNvSpPr/>
            <p:nvPr/>
          </p:nvSpPr>
          <p:spPr>
            <a:xfrm>
              <a:off x="2339752" y="4221088"/>
              <a:ext cx="2160240" cy="400110"/>
            </a:xfrm>
            <a:prstGeom prst="rect">
              <a:avLst/>
            </a:prstGeom>
            <a:no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 Box 18"/>
            <p:cNvSpPr txBox="1">
              <a:spLocks noChangeArrowheads="1"/>
            </p:cNvSpPr>
            <p:nvPr/>
          </p:nvSpPr>
          <p:spPr bwMode="white">
            <a:xfrm>
              <a:off x="2483768" y="4126309"/>
              <a:ext cx="1936801" cy="400110"/>
            </a:xfrm>
            <a:prstGeom prst="rect">
              <a:avLst/>
            </a:prstGeom>
            <a:solidFill>
              <a:schemeClr val="tx1">
                <a:lumMod val="50000"/>
                <a:lumOff val="50000"/>
              </a:schemeClr>
            </a:solidFill>
            <a:ln>
              <a:noFill/>
            </a:ln>
            <a:extLst/>
          </p:spPr>
          <p:txBody>
            <a:bodyPr wrap="square">
              <a:spAutoFit/>
            </a:bodyPr>
            <a:lstStyle>
              <a:defPPr>
                <a:defRPr lang="zh-CN"/>
              </a:defPPr>
              <a:lvl1pPr algn="ctr" eaLnBrk="0" hangingPunct="0">
                <a:defRPr sz="2000">
                  <a:solidFill>
                    <a:schemeClr val="bg1"/>
                  </a:solidFill>
                  <a:latin typeface="微软雅黑" pitchFamily="34" charset="-122"/>
                  <a:ea typeface="微软雅黑" pitchFamily="34" charset="-122"/>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恒</a:t>
              </a:r>
              <a:r>
                <a:rPr lang="zh-CN" altLang="en-US" dirty="0" smtClean="0"/>
                <a:t>生战略</a:t>
              </a:r>
              <a:endParaRPr lang="en-US" altLang="zh-CN" dirty="0"/>
            </a:p>
          </p:txBody>
        </p:sp>
        <p:sp>
          <p:nvSpPr>
            <p:cNvPr id="33" name="TextBox 32"/>
            <p:cNvSpPr txBox="1"/>
            <p:nvPr/>
          </p:nvSpPr>
          <p:spPr>
            <a:xfrm>
              <a:off x="3045646" y="3356868"/>
              <a:ext cx="813043" cy="769441"/>
            </a:xfrm>
            <a:prstGeom prst="rect">
              <a:avLst/>
            </a:prstGeom>
            <a:noFill/>
          </p:spPr>
          <p:txBody>
            <a:bodyPr wrap="none" rtlCol="0">
              <a:spAutoFit/>
            </a:bodyPr>
            <a:lstStyle/>
            <a:p>
              <a:pPr algn="ctr"/>
              <a:r>
                <a:rPr lang="en-US" altLang="zh-CN" sz="4400" dirty="0" smtClean="0">
                  <a:solidFill>
                    <a:schemeClr val="tx1">
                      <a:lumMod val="50000"/>
                      <a:lumOff val="50000"/>
                    </a:schemeClr>
                  </a:solidFill>
                </a:rPr>
                <a:t>03</a:t>
              </a:r>
              <a:endParaRPr lang="zh-CN" altLang="en-US" sz="4400" dirty="0">
                <a:solidFill>
                  <a:schemeClr val="tx1">
                    <a:lumMod val="50000"/>
                    <a:lumOff val="50000"/>
                  </a:schemeClr>
                </a:solidFill>
              </a:endParaRPr>
            </a:p>
          </p:txBody>
        </p:sp>
      </p:grpSp>
      <p:grpSp>
        <p:nvGrpSpPr>
          <p:cNvPr id="34" name="组合 33"/>
          <p:cNvGrpSpPr/>
          <p:nvPr/>
        </p:nvGrpSpPr>
        <p:grpSpPr>
          <a:xfrm>
            <a:off x="4847456" y="1068110"/>
            <a:ext cx="2160240" cy="1270209"/>
            <a:chOff x="5076056" y="1703215"/>
            <a:chExt cx="2160240" cy="1270209"/>
          </a:xfrm>
        </p:grpSpPr>
        <p:sp>
          <p:nvSpPr>
            <p:cNvPr id="35" name="矩形 34"/>
            <p:cNvSpPr/>
            <p:nvPr/>
          </p:nvSpPr>
          <p:spPr>
            <a:xfrm>
              <a:off x="5076056" y="2573314"/>
              <a:ext cx="2160240" cy="400110"/>
            </a:xfrm>
            <a:prstGeom prst="rect">
              <a:avLst/>
            </a:prstGeom>
            <a:no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Text Box 11"/>
            <p:cNvSpPr txBox="1">
              <a:spLocks noChangeArrowheads="1"/>
            </p:cNvSpPr>
            <p:nvPr/>
          </p:nvSpPr>
          <p:spPr bwMode="white">
            <a:xfrm>
              <a:off x="5154298" y="2478467"/>
              <a:ext cx="2002095" cy="400110"/>
            </a:xfrm>
            <a:prstGeom prst="rect">
              <a:avLst/>
            </a:prstGeom>
            <a:solidFill>
              <a:schemeClr val="tx1">
                <a:lumMod val="50000"/>
                <a:lumOff val="50000"/>
              </a:schemeClr>
            </a:solidFill>
            <a:ln>
              <a:noFill/>
            </a:ln>
            <a:extLst/>
          </p:spPr>
          <p:txBody>
            <a:bodyPr wrap="square">
              <a:spAutoFit/>
            </a:bodyPr>
            <a:lstStyle>
              <a:defPPr>
                <a:defRPr lang="zh-CN"/>
              </a:defPPr>
              <a:lvl1pPr algn="ctr" eaLnBrk="0" hangingPunct="0">
                <a:defRPr sz="2000">
                  <a:solidFill>
                    <a:schemeClr val="bg1"/>
                  </a:solidFill>
                  <a:latin typeface="微软雅黑" pitchFamily="34" charset="-122"/>
                  <a:ea typeface="微软雅黑" pitchFamily="34" charset="-122"/>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smtClean="0"/>
                <a:t>恒生业务</a:t>
              </a:r>
              <a:endParaRPr lang="en-US" altLang="zh-CN" dirty="0"/>
            </a:p>
          </p:txBody>
        </p:sp>
        <p:sp>
          <p:nvSpPr>
            <p:cNvPr id="37" name="TextBox 36"/>
            <p:cNvSpPr txBox="1"/>
            <p:nvPr/>
          </p:nvSpPr>
          <p:spPr>
            <a:xfrm>
              <a:off x="5748822" y="1703215"/>
              <a:ext cx="813043" cy="769441"/>
            </a:xfrm>
            <a:prstGeom prst="rect">
              <a:avLst/>
            </a:prstGeom>
            <a:noFill/>
          </p:spPr>
          <p:txBody>
            <a:bodyPr wrap="none" rtlCol="0">
              <a:spAutoFit/>
            </a:bodyPr>
            <a:lstStyle/>
            <a:p>
              <a:pPr algn="ctr"/>
              <a:r>
                <a:rPr lang="en-US" altLang="zh-CN" sz="4400" dirty="0" smtClean="0">
                  <a:solidFill>
                    <a:schemeClr val="tx1">
                      <a:lumMod val="50000"/>
                      <a:lumOff val="50000"/>
                    </a:schemeClr>
                  </a:solidFill>
                </a:rPr>
                <a:t>02</a:t>
              </a:r>
              <a:endParaRPr lang="zh-CN" altLang="en-US" sz="4400" dirty="0">
                <a:solidFill>
                  <a:schemeClr val="tx1">
                    <a:lumMod val="50000"/>
                    <a:lumOff val="50000"/>
                  </a:schemeClr>
                </a:solidFill>
              </a:endParaRPr>
            </a:p>
          </p:txBody>
        </p:sp>
      </p:grpSp>
      <p:grpSp>
        <p:nvGrpSpPr>
          <p:cNvPr id="38" name="组合 37"/>
          <p:cNvGrpSpPr/>
          <p:nvPr/>
        </p:nvGrpSpPr>
        <p:grpSpPr>
          <a:xfrm>
            <a:off x="4847456" y="2721763"/>
            <a:ext cx="2160240" cy="1264330"/>
            <a:chOff x="5076056" y="3356868"/>
            <a:chExt cx="2160240" cy="1264330"/>
          </a:xfrm>
        </p:grpSpPr>
        <p:sp>
          <p:nvSpPr>
            <p:cNvPr id="39" name="矩形 38"/>
            <p:cNvSpPr/>
            <p:nvPr/>
          </p:nvSpPr>
          <p:spPr>
            <a:xfrm>
              <a:off x="5076056" y="4221088"/>
              <a:ext cx="2160240" cy="400110"/>
            </a:xfrm>
            <a:prstGeom prst="rect">
              <a:avLst/>
            </a:prstGeom>
            <a:no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 Box 25"/>
            <p:cNvSpPr txBox="1">
              <a:spLocks noChangeArrowheads="1"/>
            </p:cNvSpPr>
            <p:nvPr/>
          </p:nvSpPr>
          <p:spPr bwMode="white">
            <a:xfrm>
              <a:off x="5161443" y="4126309"/>
              <a:ext cx="1995431" cy="400110"/>
            </a:xfrm>
            <a:prstGeom prst="rect">
              <a:avLst/>
            </a:prstGeom>
            <a:solidFill>
              <a:schemeClr val="tx1">
                <a:lumMod val="50000"/>
                <a:lumOff val="50000"/>
              </a:schemeClr>
            </a:solidFill>
            <a:ln>
              <a:noFill/>
            </a:ln>
            <a:extLst/>
          </p:spPr>
          <p:txBody>
            <a:bodyPr wrap="square">
              <a:spAutoFit/>
            </a:bodyPr>
            <a:lstStyle>
              <a:defPPr>
                <a:defRPr lang="zh-CN"/>
              </a:defPPr>
              <a:lvl1pPr algn="ctr" eaLnBrk="0" hangingPunct="0">
                <a:defRPr sz="2000">
                  <a:solidFill>
                    <a:schemeClr val="bg1"/>
                  </a:solidFill>
                  <a:latin typeface="微软雅黑" pitchFamily="34" charset="-122"/>
                  <a:ea typeface="微软雅黑" pitchFamily="34" charset="-122"/>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管理体系</a:t>
              </a:r>
              <a:endParaRPr lang="en-US" altLang="zh-CN" dirty="0"/>
            </a:p>
          </p:txBody>
        </p:sp>
        <p:sp>
          <p:nvSpPr>
            <p:cNvPr id="41" name="TextBox 40"/>
            <p:cNvSpPr txBox="1"/>
            <p:nvPr/>
          </p:nvSpPr>
          <p:spPr>
            <a:xfrm>
              <a:off x="5748823" y="3356868"/>
              <a:ext cx="813043" cy="769441"/>
            </a:xfrm>
            <a:prstGeom prst="rect">
              <a:avLst/>
            </a:prstGeom>
            <a:noFill/>
          </p:spPr>
          <p:txBody>
            <a:bodyPr wrap="none" rtlCol="0">
              <a:spAutoFit/>
            </a:bodyPr>
            <a:lstStyle/>
            <a:p>
              <a:pPr algn="ctr"/>
              <a:r>
                <a:rPr lang="en-US" altLang="zh-CN" sz="4400" dirty="0" smtClean="0">
                  <a:solidFill>
                    <a:schemeClr val="tx1">
                      <a:lumMod val="50000"/>
                      <a:lumOff val="50000"/>
                    </a:schemeClr>
                  </a:solidFill>
                </a:rPr>
                <a:t>04</a:t>
              </a:r>
              <a:endParaRPr lang="zh-CN" altLang="en-US" sz="4400" dirty="0">
                <a:solidFill>
                  <a:schemeClr val="tx1">
                    <a:lumMod val="50000"/>
                    <a:lumOff val="50000"/>
                  </a:schemeClr>
                </a:solidFill>
              </a:endParaRPr>
            </a:p>
          </p:txBody>
        </p:sp>
      </p:grpSp>
    </p:spTree>
    <p:custDataLst>
      <p:tags r:id="rId1"/>
    </p:custDataLst>
    <p:extLst>
      <p:ext uri="{BB962C8B-B14F-4D97-AF65-F5344CB8AC3E}">
        <p14:creationId xmlns:p14="http://schemas.microsoft.com/office/powerpoint/2010/main" val="3554898577"/>
      </p:ext>
    </p:extLst>
  </p:cSld>
  <p:clrMapOvr>
    <a:masterClrMapping/>
  </p:clrMapOvr>
  <mc:AlternateContent xmlns:mc="http://schemas.openxmlformats.org/markup-compatibility/2006" xmlns:p14="http://schemas.microsoft.com/office/powerpoint/2010/main">
    <mc:Choice Requires="p14">
      <p:transition spd="slow" p14:dur="1200" advTm="4667">
        <p14:prism/>
      </p:transition>
    </mc:Choice>
    <mc:Fallback xmlns="">
      <p:transition spd="slow" advTm="4667">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824623" y="364882"/>
            <a:ext cx="4185492" cy="4125699"/>
            <a:chOff x="2801216" y="1634365"/>
            <a:chExt cx="3434611" cy="3436175"/>
          </a:xfrm>
        </p:grpSpPr>
        <p:sp>
          <p:nvSpPr>
            <p:cNvPr id="3" name="椭圆 2"/>
            <p:cNvSpPr/>
            <p:nvPr/>
          </p:nvSpPr>
          <p:spPr>
            <a:xfrm>
              <a:off x="3539407" y="2466759"/>
              <a:ext cx="2066896" cy="2036208"/>
            </a:xfrm>
            <a:prstGeom prst="ellipse">
              <a:avLst/>
            </a:prstGeom>
            <a:solidFill>
              <a:srgbClr val="E9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4" name="MH_Other_17"/>
            <p:cNvSpPr>
              <a:spLocks/>
            </p:cNvSpPr>
            <p:nvPr>
              <p:custDataLst>
                <p:tags r:id="rId1"/>
              </p:custDataLst>
            </p:nvPr>
          </p:nvSpPr>
          <p:spPr bwMode="auto">
            <a:xfrm>
              <a:off x="4213367" y="2771834"/>
              <a:ext cx="598604" cy="507554"/>
            </a:xfrm>
            <a:custGeom>
              <a:avLst/>
              <a:gdLst>
                <a:gd name="connsiteX0" fmla="*/ 787131 w 980661"/>
                <a:gd name="connsiteY0" fmla="*/ 114940 h 622772"/>
                <a:gd name="connsiteX1" fmla="*/ 905903 w 980661"/>
                <a:gd name="connsiteY1" fmla="*/ 233307 h 622772"/>
                <a:gd name="connsiteX2" fmla="*/ 829276 w 980661"/>
                <a:gd name="connsiteY2" fmla="*/ 344037 h 622772"/>
                <a:gd name="connsiteX3" fmla="*/ 859927 w 980661"/>
                <a:gd name="connsiteY3" fmla="*/ 344037 h 622772"/>
                <a:gd name="connsiteX4" fmla="*/ 974867 w 980661"/>
                <a:gd name="connsiteY4" fmla="*/ 534952 h 622772"/>
                <a:gd name="connsiteX5" fmla="*/ 959542 w 980661"/>
                <a:gd name="connsiteY5" fmla="*/ 622772 h 622772"/>
                <a:gd name="connsiteX6" fmla="*/ 821613 w 980661"/>
                <a:gd name="connsiteY6" fmla="*/ 622772 h 622772"/>
                <a:gd name="connsiteX7" fmla="*/ 790962 w 980661"/>
                <a:gd name="connsiteY7" fmla="*/ 382220 h 622772"/>
                <a:gd name="connsiteX8" fmla="*/ 821613 w 980661"/>
                <a:gd name="connsiteY8" fmla="*/ 351674 h 622772"/>
                <a:gd name="connsiteX9" fmla="*/ 756480 w 980661"/>
                <a:gd name="connsiteY9" fmla="*/ 351674 h 622772"/>
                <a:gd name="connsiteX10" fmla="*/ 783300 w 980661"/>
                <a:gd name="connsiteY10" fmla="*/ 382220 h 622772"/>
                <a:gd name="connsiteX11" fmla="*/ 756480 w 980661"/>
                <a:gd name="connsiteY11" fmla="*/ 622772 h 622772"/>
                <a:gd name="connsiteX12" fmla="*/ 721998 w 980661"/>
                <a:gd name="connsiteY12" fmla="*/ 622772 h 622772"/>
                <a:gd name="connsiteX13" fmla="*/ 733492 w 980661"/>
                <a:gd name="connsiteY13" fmla="*/ 512042 h 622772"/>
                <a:gd name="connsiteX14" fmla="*/ 725829 w 980661"/>
                <a:gd name="connsiteY14" fmla="*/ 481496 h 622772"/>
                <a:gd name="connsiteX15" fmla="*/ 679853 w 980661"/>
                <a:gd name="connsiteY15" fmla="*/ 359310 h 622772"/>
                <a:gd name="connsiteX16" fmla="*/ 718167 w 980661"/>
                <a:gd name="connsiteY16" fmla="*/ 344037 h 622772"/>
                <a:gd name="connsiteX17" fmla="*/ 748817 w 980661"/>
                <a:gd name="connsiteY17" fmla="*/ 344037 h 622772"/>
                <a:gd name="connsiteX18" fmla="*/ 672190 w 980661"/>
                <a:gd name="connsiteY18" fmla="*/ 233307 h 622772"/>
                <a:gd name="connsiteX19" fmla="*/ 787131 w 980661"/>
                <a:gd name="connsiteY19" fmla="*/ 114940 h 622772"/>
                <a:gd name="connsiteX20" fmla="*/ 192273 w 980661"/>
                <a:gd name="connsiteY20" fmla="*/ 114940 h 622772"/>
                <a:gd name="connsiteX21" fmla="*/ 306468 w 980661"/>
                <a:gd name="connsiteY21" fmla="*/ 233307 h 622772"/>
                <a:gd name="connsiteX22" fmla="*/ 230338 w 980661"/>
                <a:gd name="connsiteY22" fmla="*/ 344037 h 622772"/>
                <a:gd name="connsiteX23" fmla="*/ 260790 w 980661"/>
                <a:gd name="connsiteY23" fmla="*/ 344037 h 622772"/>
                <a:gd name="connsiteX24" fmla="*/ 298855 w 980661"/>
                <a:gd name="connsiteY24" fmla="*/ 359310 h 622772"/>
                <a:gd name="connsiteX25" fmla="*/ 253177 w 980661"/>
                <a:gd name="connsiteY25" fmla="*/ 481496 h 622772"/>
                <a:gd name="connsiteX26" fmla="*/ 245564 w 980661"/>
                <a:gd name="connsiteY26" fmla="*/ 512042 h 622772"/>
                <a:gd name="connsiteX27" fmla="*/ 256984 w 980661"/>
                <a:gd name="connsiteY27" fmla="*/ 622772 h 622772"/>
                <a:gd name="connsiteX28" fmla="*/ 222725 w 980661"/>
                <a:gd name="connsiteY28" fmla="*/ 622772 h 622772"/>
                <a:gd name="connsiteX29" fmla="*/ 196080 w 980661"/>
                <a:gd name="connsiteY29" fmla="*/ 382220 h 622772"/>
                <a:gd name="connsiteX30" fmla="*/ 222725 w 980661"/>
                <a:gd name="connsiteY30" fmla="*/ 351674 h 622772"/>
                <a:gd name="connsiteX31" fmla="*/ 158015 w 980661"/>
                <a:gd name="connsiteY31" fmla="*/ 351674 h 622772"/>
                <a:gd name="connsiteX32" fmla="*/ 188467 w 980661"/>
                <a:gd name="connsiteY32" fmla="*/ 382220 h 622772"/>
                <a:gd name="connsiteX33" fmla="*/ 158015 w 980661"/>
                <a:gd name="connsiteY33" fmla="*/ 622772 h 622772"/>
                <a:gd name="connsiteX34" fmla="*/ 20982 w 980661"/>
                <a:gd name="connsiteY34" fmla="*/ 622772 h 622772"/>
                <a:gd name="connsiteX35" fmla="*/ 5756 w 980661"/>
                <a:gd name="connsiteY35" fmla="*/ 534952 h 622772"/>
                <a:gd name="connsiteX36" fmla="*/ 119950 w 980661"/>
                <a:gd name="connsiteY36" fmla="*/ 344037 h 622772"/>
                <a:gd name="connsiteX37" fmla="*/ 150402 w 980661"/>
                <a:gd name="connsiteY37" fmla="*/ 344037 h 622772"/>
                <a:gd name="connsiteX38" fmla="*/ 74273 w 980661"/>
                <a:gd name="connsiteY38" fmla="*/ 233307 h 622772"/>
                <a:gd name="connsiteX39" fmla="*/ 192273 w 980661"/>
                <a:gd name="connsiteY39" fmla="*/ 114940 h 622772"/>
                <a:gd name="connsiteX40" fmla="*/ 489328 w 980661"/>
                <a:gd name="connsiteY40" fmla="*/ 0 h 622772"/>
                <a:gd name="connsiteX41" fmla="*/ 634318 w 980661"/>
                <a:gd name="connsiteY41" fmla="*/ 145186 h 622772"/>
                <a:gd name="connsiteX42" fmla="*/ 538930 w 980661"/>
                <a:gd name="connsiteY42" fmla="*/ 278910 h 622772"/>
                <a:gd name="connsiteX43" fmla="*/ 577085 w 980661"/>
                <a:gd name="connsiteY43" fmla="*/ 278910 h 622772"/>
                <a:gd name="connsiteX44" fmla="*/ 718260 w 980661"/>
                <a:gd name="connsiteY44" fmla="*/ 515793 h 622772"/>
                <a:gd name="connsiteX45" fmla="*/ 699182 w 980661"/>
                <a:gd name="connsiteY45" fmla="*/ 622772 h 622772"/>
                <a:gd name="connsiteX46" fmla="*/ 527483 w 980661"/>
                <a:gd name="connsiteY46" fmla="*/ 622772 h 622772"/>
                <a:gd name="connsiteX47" fmla="*/ 493144 w 980661"/>
                <a:gd name="connsiteY47" fmla="*/ 328579 h 622772"/>
                <a:gd name="connsiteX48" fmla="*/ 531299 w 980661"/>
                <a:gd name="connsiteY48" fmla="*/ 290372 h 622772"/>
                <a:gd name="connsiteX49" fmla="*/ 447358 w 980661"/>
                <a:gd name="connsiteY49" fmla="*/ 290372 h 622772"/>
                <a:gd name="connsiteX50" fmla="*/ 485513 w 980661"/>
                <a:gd name="connsiteY50" fmla="*/ 328579 h 622772"/>
                <a:gd name="connsiteX51" fmla="*/ 451173 w 980661"/>
                <a:gd name="connsiteY51" fmla="*/ 622772 h 622772"/>
                <a:gd name="connsiteX52" fmla="*/ 279475 w 980661"/>
                <a:gd name="connsiteY52" fmla="*/ 622772 h 622772"/>
                <a:gd name="connsiteX53" fmla="*/ 260397 w 980661"/>
                <a:gd name="connsiteY53" fmla="*/ 515793 h 622772"/>
                <a:gd name="connsiteX54" fmla="*/ 401571 w 980661"/>
                <a:gd name="connsiteY54" fmla="*/ 278910 h 622772"/>
                <a:gd name="connsiteX55" fmla="*/ 439726 w 980661"/>
                <a:gd name="connsiteY55" fmla="*/ 278910 h 622772"/>
                <a:gd name="connsiteX56" fmla="*/ 344338 w 980661"/>
                <a:gd name="connsiteY56" fmla="*/ 145186 h 622772"/>
                <a:gd name="connsiteX57" fmla="*/ 489328 w 980661"/>
                <a:gd name="connsiteY57" fmla="*/ 0 h 622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980661" h="622772">
                  <a:moveTo>
                    <a:pt x="787131" y="114940"/>
                  </a:moveTo>
                  <a:cubicBezTo>
                    <a:pt x="852264" y="114940"/>
                    <a:pt x="905903" y="168396"/>
                    <a:pt x="905903" y="233307"/>
                  </a:cubicBezTo>
                  <a:cubicBezTo>
                    <a:pt x="905903" y="282945"/>
                    <a:pt x="871421" y="324946"/>
                    <a:pt x="829276" y="344037"/>
                  </a:cubicBezTo>
                  <a:cubicBezTo>
                    <a:pt x="829276" y="344037"/>
                    <a:pt x="829276" y="344037"/>
                    <a:pt x="859927" y="344037"/>
                  </a:cubicBezTo>
                  <a:cubicBezTo>
                    <a:pt x="921228" y="344037"/>
                    <a:pt x="959542" y="496769"/>
                    <a:pt x="974867" y="534952"/>
                  </a:cubicBezTo>
                  <a:cubicBezTo>
                    <a:pt x="994024" y="592226"/>
                    <a:pt x="959542" y="622772"/>
                    <a:pt x="959542" y="622772"/>
                  </a:cubicBezTo>
                  <a:cubicBezTo>
                    <a:pt x="959542" y="622772"/>
                    <a:pt x="959542" y="622772"/>
                    <a:pt x="821613" y="622772"/>
                  </a:cubicBezTo>
                  <a:cubicBezTo>
                    <a:pt x="821613" y="622772"/>
                    <a:pt x="821613" y="622772"/>
                    <a:pt x="790962" y="382220"/>
                  </a:cubicBezTo>
                  <a:cubicBezTo>
                    <a:pt x="790962" y="382220"/>
                    <a:pt x="790962" y="382220"/>
                    <a:pt x="821613" y="351674"/>
                  </a:cubicBezTo>
                  <a:cubicBezTo>
                    <a:pt x="821613" y="351674"/>
                    <a:pt x="821613" y="351674"/>
                    <a:pt x="756480" y="351674"/>
                  </a:cubicBezTo>
                  <a:cubicBezTo>
                    <a:pt x="756480" y="351674"/>
                    <a:pt x="756480" y="351674"/>
                    <a:pt x="783300" y="382220"/>
                  </a:cubicBezTo>
                  <a:cubicBezTo>
                    <a:pt x="783300" y="382220"/>
                    <a:pt x="783300" y="382220"/>
                    <a:pt x="756480" y="622772"/>
                  </a:cubicBezTo>
                  <a:cubicBezTo>
                    <a:pt x="756480" y="622772"/>
                    <a:pt x="756480" y="622772"/>
                    <a:pt x="721998" y="622772"/>
                  </a:cubicBezTo>
                  <a:cubicBezTo>
                    <a:pt x="737323" y="603681"/>
                    <a:pt x="756480" y="565498"/>
                    <a:pt x="733492" y="512042"/>
                  </a:cubicBezTo>
                  <a:cubicBezTo>
                    <a:pt x="733492" y="504405"/>
                    <a:pt x="729661" y="492950"/>
                    <a:pt x="725829" y="481496"/>
                  </a:cubicBezTo>
                  <a:cubicBezTo>
                    <a:pt x="714335" y="447131"/>
                    <a:pt x="699010" y="401312"/>
                    <a:pt x="679853" y="359310"/>
                  </a:cubicBezTo>
                  <a:cubicBezTo>
                    <a:pt x="691347" y="347856"/>
                    <a:pt x="702841" y="344037"/>
                    <a:pt x="718167" y="344037"/>
                  </a:cubicBezTo>
                  <a:cubicBezTo>
                    <a:pt x="718167" y="344037"/>
                    <a:pt x="718167" y="344037"/>
                    <a:pt x="748817" y="344037"/>
                  </a:cubicBezTo>
                  <a:cubicBezTo>
                    <a:pt x="702841" y="324946"/>
                    <a:pt x="672190" y="282945"/>
                    <a:pt x="672190" y="233307"/>
                  </a:cubicBezTo>
                  <a:cubicBezTo>
                    <a:pt x="672190" y="168396"/>
                    <a:pt x="721998" y="114940"/>
                    <a:pt x="787131" y="114940"/>
                  </a:cubicBezTo>
                  <a:close/>
                  <a:moveTo>
                    <a:pt x="192273" y="114940"/>
                  </a:moveTo>
                  <a:cubicBezTo>
                    <a:pt x="256984" y="114940"/>
                    <a:pt x="306468" y="168396"/>
                    <a:pt x="306468" y="233307"/>
                  </a:cubicBezTo>
                  <a:cubicBezTo>
                    <a:pt x="306468" y="282945"/>
                    <a:pt x="276016" y="324946"/>
                    <a:pt x="230338" y="344037"/>
                  </a:cubicBezTo>
                  <a:cubicBezTo>
                    <a:pt x="230338" y="344037"/>
                    <a:pt x="230338" y="344037"/>
                    <a:pt x="260790" y="344037"/>
                  </a:cubicBezTo>
                  <a:cubicBezTo>
                    <a:pt x="276016" y="344037"/>
                    <a:pt x="287435" y="347856"/>
                    <a:pt x="298855" y="359310"/>
                  </a:cubicBezTo>
                  <a:cubicBezTo>
                    <a:pt x="279822" y="401312"/>
                    <a:pt x="264597" y="447131"/>
                    <a:pt x="253177" y="481496"/>
                  </a:cubicBezTo>
                  <a:cubicBezTo>
                    <a:pt x="249371" y="492950"/>
                    <a:pt x="245564" y="504405"/>
                    <a:pt x="245564" y="512042"/>
                  </a:cubicBezTo>
                  <a:cubicBezTo>
                    <a:pt x="222725" y="565498"/>
                    <a:pt x="241758" y="603681"/>
                    <a:pt x="256984" y="622772"/>
                  </a:cubicBezTo>
                  <a:cubicBezTo>
                    <a:pt x="256984" y="622772"/>
                    <a:pt x="256984" y="622772"/>
                    <a:pt x="222725" y="622772"/>
                  </a:cubicBezTo>
                  <a:cubicBezTo>
                    <a:pt x="222725" y="622772"/>
                    <a:pt x="222725" y="622772"/>
                    <a:pt x="196080" y="382220"/>
                  </a:cubicBezTo>
                  <a:cubicBezTo>
                    <a:pt x="196080" y="382220"/>
                    <a:pt x="196080" y="382220"/>
                    <a:pt x="222725" y="351674"/>
                  </a:cubicBezTo>
                  <a:cubicBezTo>
                    <a:pt x="222725" y="351674"/>
                    <a:pt x="222725" y="351674"/>
                    <a:pt x="158015" y="351674"/>
                  </a:cubicBezTo>
                  <a:cubicBezTo>
                    <a:pt x="158015" y="351674"/>
                    <a:pt x="158015" y="351674"/>
                    <a:pt x="188467" y="382220"/>
                  </a:cubicBezTo>
                  <a:cubicBezTo>
                    <a:pt x="188467" y="382220"/>
                    <a:pt x="188467" y="382220"/>
                    <a:pt x="158015" y="622772"/>
                  </a:cubicBezTo>
                  <a:cubicBezTo>
                    <a:pt x="158015" y="622772"/>
                    <a:pt x="158015" y="622772"/>
                    <a:pt x="20982" y="622772"/>
                  </a:cubicBezTo>
                  <a:cubicBezTo>
                    <a:pt x="20982" y="622772"/>
                    <a:pt x="-13276" y="592226"/>
                    <a:pt x="5756" y="534952"/>
                  </a:cubicBezTo>
                  <a:cubicBezTo>
                    <a:pt x="20982" y="496769"/>
                    <a:pt x="59047" y="344037"/>
                    <a:pt x="119950" y="344037"/>
                  </a:cubicBezTo>
                  <a:cubicBezTo>
                    <a:pt x="119950" y="344037"/>
                    <a:pt x="119950" y="344037"/>
                    <a:pt x="150402" y="344037"/>
                  </a:cubicBezTo>
                  <a:cubicBezTo>
                    <a:pt x="108531" y="324946"/>
                    <a:pt x="74273" y="282945"/>
                    <a:pt x="74273" y="233307"/>
                  </a:cubicBezTo>
                  <a:cubicBezTo>
                    <a:pt x="74273" y="168396"/>
                    <a:pt x="127563" y="114940"/>
                    <a:pt x="192273" y="114940"/>
                  </a:cubicBezTo>
                  <a:close/>
                  <a:moveTo>
                    <a:pt x="489328" y="0"/>
                  </a:moveTo>
                  <a:cubicBezTo>
                    <a:pt x="569454" y="0"/>
                    <a:pt x="634318" y="64952"/>
                    <a:pt x="634318" y="145186"/>
                  </a:cubicBezTo>
                  <a:cubicBezTo>
                    <a:pt x="634318" y="206317"/>
                    <a:pt x="592347" y="259807"/>
                    <a:pt x="538930" y="278910"/>
                  </a:cubicBezTo>
                  <a:cubicBezTo>
                    <a:pt x="538930" y="278910"/>
                    <a:pt x="538930" y="278910"/>
                    <a:pt x="577085" y="278910"/>
                  </a:cubicBezTo>
                  <a:cubicBezTo>
                    <a:pt x="653396" y="278910"/>
                    <a:pt x="699182" y="469945"/>
                    <a:pt x="718260" y="515793"/>
                  </a:cubicBezTo>
                  <a:cubicBezTo>
                    <a:pt x="741153" y="584565"/>
                    <a:pt x="699182" y="622772"/>
                    <a:pt x="699182" y="622772"/>
                  </a:cubicBezTo>
                  <a:cubicBezTo>
                    <a:pt x="699182" y="622772"/>
                    <a:pt x="699182" y="622772"/>
                    <a:pt x="527483" y="622772"/>
                  </a:cubicBezTo>
                  <a:cubicBezTo>
                    <a:pt x="527483" y="622772"/>
                    <a:pt x="527483" y="622772"/>
                    <a:pt x="493144" y="328579"/>
                  </a:cubicBezTo>
                  <a:cubicBezTo>
                    <a:pt x="493144" y="328579"/>
                    <a:pt x="493144" y="328579"/>
                    <a:pt x="531299" y="290372"/>
                  </a:cubicBezTo>
                  <a:cubicBezTo>
                    <a:pt x="531299" y="290372"/>
                    <a:pt x="531299" y="290372"/>
                    <a:pt x="447358" y="290372"/>
                  </a:cubicBezTo>
                  <a:cubicBezTo>
                    <a:pt x="447358" y="290372"/>
                    <a:pt x="447358" y="290372"/>
                    <a:pt x="485513" y="328579"/>
                  </a:cubicBezTo>
                  <a:cubicBezTo>
                    <a:pt x="485513" y="328579"/>
                    <a:pt x="485513" y="328579"/>
                    <a:pt x="451173" y="622772"/>
                  </a:cubicBezTo>
                  <a:cubicBezTo>
                    <a:pt x="451173" y="622772"/>
                    <a:pt x="451173" y="622772"/>
                    <a:pt x="279475" y="622772"/>
                  </a:cubicBezTo>
                  <a:cubicBezTo>
                    <a:pt x="279475" y="622772"/>
                    <a:pt x="237504" y="584565"/>
                    <a:pt x="260397" y="515793"/>
                  </a:cubicBezTo>
                  <a:cubicBezTo>
                    <a:pt x="279475" y="469945"/>
                    <a:pt x="325261" y="278910"/>
                    <a:pt x="401571" y="278910"/>
                  </a:cubicBezTo>
                  <a:cubicBezTo>
                    <a:pt x="401571" y="278910"/>
                    <a:pt x="401571" y="278910"/>
                    <a:pt x="439726" y="278910"/>
                  </a:cubicBezTo>
                  <a:cubicBezTo>
                    <a:pt x="386309" y="259807"/>
                    <a:pt x="344338" y="206317"/>
                    <a:pt x="344338" y="145186"/>
                  </a:cubicBezTo>
                  <a:cubicBezTo>
                    <a:pt x="344338" y="64952"/>
                    <a:pt x="409202" y="0"/>
                    <a:pt x="489328"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sz="2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MH_Title_1"/>
            <p:cNvSpPr txBox="1">
              <a:spLocks noChangeArrowheads="1"/>
            </p:cNvSpPr>
            <p:nvPr>
              <p:custDataLst>
                <p:tags r:id="rId2"/>
              </p:custDataLst>
            </p:nvPr>
          </p:nvSpPr>
          <p:spPr bwMode="auto">
            <a:xfrm>
              <a:off x="3735718" y="3254597"/>
              <a:ext cx="1682347" cy="8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a:lnSpc>
                  <a:spcPct val="150000"/>
                </a:lnSpc>
                <a:defRPr/>
              </a:pPr>
              <a:r>
                <a:rPr lang="zh-CN" altLang="en-US" sz="1400" b="1" dirty="0">
                  <a:solidFill>
                    <a:srgbClr val="1995E1"/>
                  </a:solidFill>
                  <a:latin typeface="微软雅黑" panose="020B0503020204020204" pitchFamily="34" charset="-122"/>
                  <a:ea typeface="微软雅黑" panose="020B0503020204020204" pitchFamily="34" charset="-122"/>
                  <a:cs typeface="Tahoma" panose="020B0604030504040204" pitchFamily="34" charset="0"/>
                </a:rPr>
                <a:t>连接百万亿</a:t>
              </a:r>
            </a:p>
            <a:p>
              <a:pPr algn="dist">
                <a:lnSpc>
                  <a:spcPct val="150000"/>
                </a:lnSpc>
                <a:defRPr/>
              </a:pPr>
              <a:r>
                <a:rPr lang="zh-CN" altLang="en-US" sz="1400" b="1" dirty="0">
                  <a:solidFill>
                    <a:srgbClr val="1995E1"/>
                  </a:solidFill>
                  <a:latin typeface="微软雅黑" panose="020B0503020204020204" pitchFamily="34" charset="-122"/>
                  <a:ea typeface="微软雅黑" panose="020B0503020204020204" pitchFamily="34" charset="-122"/>
                  <a:cs typeface="Tahoma" panose="020B0604030504040204" pitchFamily="34" charset="0"/>
                </a:rPr>
                <a:t>让金融变简单</a:t>
              </a:r>
            </a:p>
          </p:txBody>
        </p:sp>
        <p:sp>
          <p:nvSpPr>
            <p:cNvPr id="6" name="椭圆 5"/>
            <p:cNvSpPr/>
            <p:nvPr/>
          </p:nvSpPr>
          <p:spPr>
            <a:xfrm>
              <a:off x="3991420" y="1634365"/>
              <a:ext cx="1003272" cy="1003272"/>
            </a:xfrm>
            <a:prstGeom prst="ellipse">
              <a:avLst/>
            </a:prstGeom>
            <a:solidFill>
              <a:srgbClr val="199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微软雅黑" panose="020B0503020204020204" pitchFamily="34" charset="-122"/>
                  <a:ea typeface="微软雅黑" panose="020B0503020204020204" pitchFamily="34" charset="-122"/>
                </a:rPr>
                <a:t>资管</a:t>
              </a:r>
            </a:p>
          </p:txBody>
        </p:sp>
        <p:sp>
          <p:nvSpPr>
            <p:cNvPr id="7" name="椭圆 6"/>
            <p:cNvSpPr/>
            <p:nvPr/>
          </p:nvSpPr>
          <p:spPr>
            <a:xfrm>
              <a:off x="2801216" y="2601441"/>
              <a:ext cx="1003272" cy="1003272"/>
            </a:xfrm>
            <a:prstGeom prst="ellipse">
              <a:avLst/>
            </a:prstGeom>
            <a:solidFill>
              <a:srgbClr val="199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经纪</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8" name="椭圆 7"/>
            <p:cNvSpPr/>
            <p:nvPr/>
          </p:nvSpPr>
          <p:spPr>
            <a:xfrm>
              <a:off x="5232555" y="2581233"/>
              <a:ext cx="1003272" cy="1003272"/>
            </a:xfrm>
            <a:prstGeom prst="ellipse">
              <a:avLst/>
            </a:prstGeom>
            <a:solidFill>
              <a:srgbClr val="199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财富</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9" name="椭圆 8"/>
            <p:cNvSpPr/>
            <p:nvPr/>
          </p:nvSpPr>
          <p:spPr>
            <a:xfrm>
              <a:off x="3175838" y="4010575"/>
              <a:ext cx="1003272" cy="1003272"/>
            </a:xfrm>
            <a:prstGeom prst="ellipse">
              <a:avLst/>
            </a:prstGeom>
            <a:solidFill>
              <a:srgbClr val="199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0" name="椭圆 9"/>
            <p:cNvSpPr/>
            <p:nvPr/>
          </p:nvSpPr>
          <p:spPr>
            <a:xfrm>
              <a:off x="4889711" y="4067268"/>
              <a:ext cx="1003272" cy="1003272"/>
            </a:xfrm>
            <a:prstGeom prst="ellipse">
              <a:avLst/>
            </a:prstGeom>
            <a:solidFill>
              <a:srgbClr val="199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银行</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1" name="文本框 4"/>
            <p:cNvSpPr txBox="1"/>
            <p:nvPr/>
          </p:nvSpPr>
          <p:spPr>
            <a:xfrm>
              <a:off x="3165542" y="4387786"/>
              <a:ext cx="1003272" cy="677108"/>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交易所</a:t>
              </a:r>
            </a:p>
            <a:p>
              <a:endParaRPr lang="zh-CN" altLang="en-US" dirty="0">
                <a:solidFill>
                  <a:schemeClr val="bg1"/>
                </a:solidFill>
              </a:endParaRPr>
            </a:p>
          </p:txBody>
        </p:sp>
      </p:grpSp>
      <p:sp>
        <p:nvSpPr>
          <p:cNvPr id="12" name="TextBox 11"/>
          <p:cNvSpPr txBox="1"/>
          <p:nvPr/>
        </p:nvSpPr>
        <p:spPr>
          <a:xfrm>
            <a:off x="249433" y="164189"/>
            <a:ext cx="5150380" cy="523220"/>
          </a:xfrm>
          <a:prstGeom prst="rect">
            <a:avLst/>
          </a:prstGeom>
          <a:noFill/>
        </p:spPr>
        <p:txBody>
          <a:bodyPr wrap="square" rtlCol="0">
            <a:spAutoFit/>
          </a:bodyPr>
          <a:lstStyle/>
          <a:p>
            <a:r>
              <a:rPr lang="zh-CN" altLang="en-US" sz="2800" dirty="0">
                <a:solidFill>
                  <a:srgbClr val="1995E1"/>
                </a:solidFill>
                <a:latin typeface="微软雅黑" panose="020B0503020204020204" pitchFamily="34" charset="-122"/>
                <a:ea typeface="微软雅黑" panose="020B0503020204020204" pitchFamily="34" charset="-122"/>
              </a:rPr>
              <a:t>“</a:t>
            </a:r>
            <a:r>
              <a:rPr lang="en-US" altLang="zh-CN" sz="2800" dirty="0">
                <a:solidFill>
                  <a:srgbClr val="1995E1"/>
                </a:solidFill>
                <a:latin typeface="微软雅黑" panose="020B0503020204020204" pitchFamily="34" charset="-122"/>
                <a:ea typeface="微软雅黑" panose="020B0503020204020204" pitchFamily="34" charset="-122"/>
              </a:rPr>
              <a:t>3+2</a:t>
            </a:r>
            <a:r>
              <a:rPr lang="zh-CN" altLang="en-US" sz="2800" dirty="0">
                <a:solidFill>
                  <a:srgbClr val="1995E1"/>
                </a:solidFill>
                <a:latin typeface="微软雅黑" panose="020B0503020204020204" pitchFamily="34" charset="-122"/>
                <a:ea typeface="微软雅黑" panose="020B0503020204020204" pitchFamily="34" charset="-122"/>
              </a:rPr>
              <a:t>”金融市场大中台</a:t>
            </a:r>
            <a:endParaRPr lang="en-US" altLang="zh-CN" sz="2800" dirty="0">
              <a:solidFill>
                <a:srgbClr val="1995E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015781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86374" y="768317"/>
            <a:ext cx="7871825" cy="2089803"/>
          </a:xfrm>
          <a:prstGeom prst="rect">
            <a:avLst/>
          </a:prstGeom>
        </p:spPr>
        <p:txBody>
          <a:bodyPr wrap="square">
            <a:spAutoFit/>
          </a:bodyPr>
          <a:lstStyle/>
          <a:p>
            <a:r>
              <a:rPr lang="zh-CN" altLang="zh-CN" sz="1200" kern="0" dirty="0" smtClean="0">
                <a:solidFill>
                  <a:schemeClr val="tx1">
                    <a:lumMod val="75000"/>
                    <a:lumOff val="25000"/>
                  </a:schemeClr>
                </a:solidFill>
                <a:latin typeface="微软雅黑" pitchFamily="34" charset="-122"/>
                <a:ea typeface="微软雅黑" pitchFamily="34" charset="-122"/>
              </a:rPr>
              <a:t>作为</a:t>
            </a:r>
            <a:r>
              <a:rPr lang="zh-CN" altLang="zh-CN" sz="1200" kern="0" dirty="0">
                <a:solidFill>
                  <a:schemeClr val="tx1">
                    <a:lumMod val="75000"/>
                    <a:lumOff val="25000"/>
                  </a:schemeClr>
                </a:solidFill>
                <a:latin typeface="微软雅黑" pitchFamily="34" charset="-122"/>
                <a:ea typeface="微软雅黑" pitchFamily="34" charset="-122"/>
              </a:rPr>
              <a:t>核心技术部门，汇聚了众多高级技术人才和架构师，开发人员占研发中心总人数</a:t>
            </a:r>
            <a:r>
              <a:rPr lang="en-US" altLang="zh-CN" sz="1200" kern="0" dirty="0">
                <a:solidFill>
                  <a:schemeClr val="tx1">
                    <a:lumMod val="75000"/>
                    <a:lumOff val="25000"/>
                  </a:schemeClr>
                </a:solidFill>
                <a:latin typeface="微软雅黑" pitchFamily="34" charset="-122"/>
                <a:ea typeface="微软雅黑" pitchFamily="34" charset="-122"/>
              </a:rPr>
              <a:t>90%</a:t>
            </a:r>
            <a:r>
              <a:rPr lang="zh-CN" altLang="zh-CN" sz="1200" kern="0" dirty="0">
                <a:solidFill>
                  <a:schemeClr val="tx1">
                    <a:lumMod val="75000"/>
                    <a:lumOff val="25000"/>
                  </a:schemeClr>
                </a:solidFill>
                <a:latin typeface="微软雅黑" pitchFamily="34" charset="-122"/>
                <a:ea typeface="微软雅黑" pitchFamily="34" charset="-122"/>
              </a:rPr>
              <a:t>，目前申请专利</a:t>
            </a:r>
            <a:r>
              <a:rPr lang="en-US" altLang="zh-CN" sz="1200" kern="0" dirty="0">
                <a:solidFill>
                  <a:schemeClr val="tx1">
                    <a:lumMod val="75000"/>
                    <a:lumOff val="25000"/>
                  </a:schemeClr>
                </a:solidFill>
                <a:latin typeface="微软雅黑" pitchFamily="34" charset="-122"/>
                <a:ea typeface="微软雅黑" pitchFamily="34" charset="-122"/>
              </a:rPr>
              <a:t>11</a:t>
            </a:r>
            <a:r>
              <a:rPr lang="zh-CN" altLang="zh-CN" sz="1200" kern="0" dirty="0">
                <a:solidFill>
                  <a:schemeClr val="tx1">
                    <a:lumMod val="75000"/>
                    <a:lumOff val="25000"/>
                  </a:schemeClr>
                </a:solidFill>
                <a:latin typeface="微软雅黑" pitchFamily="34" charset="-122"/>
                <a:ea typeface="微软雅黑" pitchFamily="34" charset="-122"/>
              </a:rPr>
              <a:t>个，已授权</a:t>
            </a:r>
            <a:r>
              <a:rPr lang="en-US" altLang="zh-CN" sz="1200" kern="0" dirty="0">
                <a:solidFill>
                  <a:schemeClr val="tx1">
                    <a:lumMod val="75000"/>
                    <a:lumOff val="25000"/>
                  </a:schemeClr>
                </a:solidFill>
                <a:latin typeface="微软雅黑" pitchFamily="34" charset="-122"/>
                <a:ea typeface="微软雅黑" pitchFamily="34" charset="-122"/>
              </a:rPr>
              <a:t>6</a:t>
            </a:r>
            <a:r>
              <a:rPr lang="zh-CN" altLang="zh-CN" sz="1200" kern="0" dirty="0">
                <a:solidFill>
                  <a:schemeClr val="tx1">
                    <a:lumMod val="75000"/>
                    <a:lumOff val="25000"/>
                  </a:schemeClr>
                </a:solidFill>
                <a:latin typeface="微软雅黑" pitchFamily="34" charset="-122"/>
                <a:ea typeface="微软雅黑" pitchFamily="34" charset="-122"/>
              </a:rPr>
              <a:t>个。曾获得多个国家重大软件专项的支持，包括国家发改委、信息产业部、科技部专项、核高基课题、</a:t>
            </a:r>
            <a:r>
              <a:rPr lang="en-US" altLang="zh-CN" sz="1200" kern="0" dirty="0">
                <a:solidFill>
                  <a:schemeClr val="tx1">
                    <a:lumMod val="75000"/>
                    <a:lumOff val="25000"/>
                  </a:schemeClr>
                </a:solidFill>
                <a:latin typeface="微软雅黑" pitchFamily="34" charset="-122"/>
                <a:ea typeface="微软雅黑" pitchFamily="34" charset="-122"/>
              </a:rPr>
              <a:t>863</a:t>
            </a:r>
            <a:r>
              <a:rPr lang="zh-CN" altLang="zh-CN" sz="1200" kern="0" dirty="0">
                <a:solidFill>
                  <a:schemeClr val="tx1">
                    <a:lumMod val="75000"/>
                    <a:lumOff val="25000"/>
                  </a:schemeClr>
                </a:solidFill>
                <a:latin typeface="微软雅黑" pitchFamily="34" charset="-122"/>
                <a:ea typeface="微软雅黑" pitchFamily="34" charset="-122"/>
              </a:rPr>
              <a:t>课题和电子发展基金等。</a:t>
            </a:r>
          </a:p>
          <a:p>
            <a:r>
              <a:rPr lang="en-US" altLang="zh-CN" sz="1200" kern="0" dirty="0">
                <a:solidFill>
                  <a:schemeClr val="tx1">
                    <a:lumMod val="75000"/>
                    <a:lumOff val="25000"/>
                  </a:schemeClr>
                </a:solidFill>
                <a:latin typeface="微软雅黑" pitchFamily="34" charset="-122"/>
                <a:ea typeface="微软雅黑" pitchFamily="34" charset="-122"/>
              </a:rPr>
              <a:t> </a:t>
            </a:r>
            <a:endParaRPr lang="zh-CN" altLang="zh-CN" sz="1200" kern="0" dirty="0">
              <a:solidFill>
                <a:schemeClr val="tx1">
                  <a:lumMod val="75000"/>
                  <a:lumOff val="25000"/>
                </a:schemeClr>
              </a:solidFill>
              <a:latin typeface="微软雅黑" pitchFamily="34" charset="-122"/>
              <a:ea typeface="微软雅黑" pitchFamily="34" charset="-122"/>
            </a:endParaRPr>
          </a:p>
          <a:p>
            <a:r>
              <a:rPr lang="zh-CN" altLang="zh-CN" sz="1200" kern="0" dirty="0">
                <a:solidFill>
                  <a:schemeClr val="tx1">
                    <a:lumMod val="75000"/>
                    <a:lumOff val="25000"/>
                  </a:schemeClr>
                </a:solidFill>
                <a:latin typeface="微软雅黑" pitchFamily="34" charset="-122"/>
                <a:ea typeface="微软雅黑" pitchFamily="34" charset="-122"/>
              </a:rPr>
              <a:t>研发中心在助力</a:t>
            </a:r>
            <a:r>
              <a:rPr lang="zh-CN" altLang="en-US" sz="1200" kern="0" dirty="0">
                <a:solidFill>
                  <a:schemeClr val="tx1">
                    <a:lumMod val="75000"/>
                    <a:lumOff val="25000"/>
                  </a:schemeClr>
                </a:solidFill>
                <a:latin typeface="微软雅黑" pitchFamily="34" charset="-122"/>
                <a:ea typeface="微软雅黑" pitchFamily="34" charset="-122"/>
              </a:rPr>
              <a:t>恒生</a:t>
            </a:r>
            <a:r>
              <a:rPr lang="zh-CN" altLang="zh-CN" sz="1200" kern="0" dirty="0">
                <a:solidFill>
                  <a:schemeClr val="tx1">
                    <a:lumMod val="75000"/>
                    <a:lumOff val="25000"/>
                  </a:schemeClr>
                </a:solidFill>
                <a:latin typeface="微软雅黑" pitchFamily="34" charset="-122"/>
                <a:ea typeface="微软雅黑" pitchFamily="34" charset="-122"/>
              </a:rPr>
              <a:t>研究院成果实现和推广的同时，也为恒生提供了一个满足金融领域全业务场景的技术平台</a:t>
            </a:r>
            <a:r>
              <a:rPr lang="en-US" altLang="zh-CN" sz="1200" kern="0" dirty="0">
                <a:solidFill>
                  <a:schemeClr val="tx1">
                    <a:lumMod val="75000"/>
                    <a:lumOff val="25000"/>
                  </a:schemeClr>
                </a:solidFill>
                <a:latin typeface="微软雅黑" pitchFamily="34" charset="-122"/>
                <a:ea typeface="微软雅黑" pitchFamily="34" charset="-122"/>
              </a:rPr>
              <a:t>ARES Cloud</a:t>
            </a:r>
            <a:r>
              <a:rPr lang="zh-CN" altLang="zh-CN" sz="1200" kern="0" dirty="0">
                <a:solidFill>
                  <a:schemeClr val="tx1">
                    <a:lumMod val="75000"/>
                    <a:lumOff val="25000"/>
                  </a:schemeClr>
                </a:solidFill>
                <a:latin typeface="微软雅黑" pitchFamily="34" charset="-122"/>
                <a:ea typeface="微软雅黑" pitchFamily="34" charset="-122"/>
              </a:rPr>
              <a:t>，目前恒生所有产品均在其上打造。</a:t>
            </a:r>
            <a:r>
              <a:rPr lang="en-US" altLang="zh-CN" sz="1200" kern="0" dirty="0">
                <a:solidFill>
                  <a:schemeClr val="tx1">
                    <a:lumMod val="75000"/>
                    <a:lumOff val="25000"/>
                  </a:schemeClr>
                </a:solidFill>
                <a:latin typeface="微软雅黑" pitchFamily="34" charset="-122"/>
                <a:ea typeface="微软雅黑" pitchFamily="34" charset="-122"/>
              </a:rPr>
              <a:t>ARES Cloud</a:t>
            </a:r>
            <a:r>
              <a:rPr lang="zh-CN" altLang="zh-CN" sz="1200" kern="0" dirty="0">
                <a:solidFill>
                  <a:schemeClr val="tx1">
                    <a:lumMod val="75000"/>
                    <a:lumOff val="25000"/>
                  </a:schemeClr>
                </a:solidFill>
                <a:latin typeface="微软雅黑" pitchFamily="34" charset="-122"/>
                <a:ea typeface="微软雅黑" pitchFamily="34" charset="-122"/>
              </a:rPr>
              <a:t>上有高性能交易的技术基础（</a:t>
            </a:r>
            <a:r>
              <a:rPr lang="en-US" altLang="zh-CN" sz="1200" kern="0" dirty="0">
                <a:solidFill>
                  <a:schemeClr val="tx1">
                    <a:lumMod val="75000"/>
                    <a:lumOff val="25000"/>
                  </a:schemeClr>
                </a:solidFill>
                <a:latin typeface="微软雅黑" pitchFamily="34" charset="-122"/>
                <a:ea typeface="微软雅黑" pitchFamily="34" charset="-122"/>
              </a:rPr>
              <a:t>UFT</a:t>
            </a:r>
            <a:r>
              <a:rPr lang="zh-CN" altLang="zh-CN" sz="1200" kern="0" dirty="0">
                <a:solidFill>
                  <a:schemeClr val="tx1">
                    <a:lumMod val="75000"/>
                    <a:lumOff val="25000"/>
                  </a:schemeClr>
                </a:solidFill>
                <a:latin typeface="微软雅黑" pitchFamily="34" charset="-122"/>
                <a:ea typeface="微软雅黑" pitchFamily="34" charset="-122"/>
              </a:rPr>
              <a:t>）、移动智能终端平台（</a:t>
            </a:r>
            <a:r>
              <a:rPr lang="en-US" altLang="zh-CN" sz="1200" kern="0" dirty="0">
                <a:solidFill>
                  <a:schemeClr val="tx1">
                    <a:lumMod val="75000"/>
                    <a:lumOff val="25000"/>
                  </a:schemeClr>
                </a:solidFill>
                <a:latin typeface="微软雅黑" pitchFamily="34" charset="-122"/>
                <a:ea typeface="微软雅黑" pitchFamily="34" charset="-122"/>
              </a:rPr>
              <a:t>Light</a:t>
            </a:r>
            <a:r>
              <a:rPr lang="zh-CN" altLang="zh-CN" sz="1200" kern="0" dirty="0">
                <a:solidFill>
                  <a:schemeClr val="tx1">
                    <a:lumMod val="75000"/>
                    <a:lumOff val="25000"/>
                  </a:schemeClr>
                </a:solidFill>
                <a:latin typeface="微软雅黑" pitchFamily="34" charset="-122"/>
                <a:ea typeface="微软雅黑" pitchFamily="34" charset="-122"/>
              </a:rPr>
              <a:t>）、全平台的高效工具（</a:t>
            </a:r>
            <a:r>
              <a:rPr lang="en-US" altLang="zh-CN" sz="1200" kern="0" dirty="0">
                <a:solidFill>
                  <a:schemeClr val="tx1">
                    <a:lumMod val="75000"/>
                    <a:lumOff val="25000"/>
                  </a:schemeClr>
                </a:solidFill>
                <a:latin typeface="微软雅黑" pitchFamily="34" charset="-122"/>
                <a:ea typeface="微软雅黑" pitchFamily="34" charset="-122"/>
              </a:rPr>
              <a:t>ARES Studio</a:t>
            </a:r>
            <a:r>
              <a:rPr lang="zh-CN" altLang="zh-CN" sz="1200" kern="0" dirty="0">
                <a:solidFill>
                  <a:schemeClr val="tx1">
                    <a:lumMod val="75000"/>
                    <a:lumOff val="25000"/>
                  </a:schemeClr>
                </a:solidFill>
                <a:latin typeface="微软雅黑" pitchFamily="34" charset="-122"/>
                <a:ea typeface="微软雅黑" pitchFamily="34" charset="-122"/>
              </a:rPr>
              <a:t>）和应用</a:t>
            </a:r>
            <a:r>
              <a:rPr lang="en-US" altLang="zh-CN" sz="1200" kern="0" dirty="0" err="1">
                <a:solidFill>
                  <a:schemeClr val="tx1">
                    <a:lumMod val="75000"/>
                    <a:lumOff val="25000"/>
                  </a:schemeClr>
                </a:solidFill>
                <a:latin typeface="微软雅黑" pitchFamily="34" charset="-122"/>
                <a:ea typeface="微软雅黑" pitchFamily="34" charset="-122"/>
              </a:rPr>
              <a:t>Docker</a:t>
            </a:r>
            <a:r>
              <a:rPr lang="zh-CN" altLang="zh-CN" sz="1200" kern="0" dirty="0">
                <a:solidFill>
                  <a:schemeClr val="tx1">
                    <a:lumMod val="75000"/>
                    <a:lumOff val="25000"/>
                  </a:schemeClr>
                </a:solidFill>
                <a:latin typeface="微软雅黑" pitchFamily="34" charset="-122"/>
                <a:ea typeface="微软雅黑" pitchFamily="34" charset="-122"/>
              </a:rPr>
              <a:t>化的持续交付、运维监控的管控平台（</a:t>
            </a:r>
            <a:r>
              <a:rPr lang="en-US" altLang="zh-CN" sz="1200" kern="0" dirty="0">
                <a:solidFill>
                  <a:schemeClr val="tx1">
                    <a:lumMod val="75000"/>
                    <a:lumOff val="25000"/>
                  </a:schemeClr>
                </a:solidFill>
                <a:latin typeface="微软雅黑" pitchFamily="34" charset="-122"/>
                <a:ea typeface="微软雅黑" pitchFamily="34" charset="-122"/>
              </a:rPr>
              <a:t>ACM</a:t>
            </a:r>
            <a:r>
              <a:rPr lang="zh-CN" altLang="zh-CN" sz="1200" kern="0" dirty="0">
                <a:solidFill>
                  <a:schemeClr val="tx1">
                    <a:lumMod val="75000"/>
                    <a:lumOff val="25000"/>
                  </a:schemeClr>
                </a:solidFill>
                <a:latin typeface="微软雅黑" pitchFamily="34" charset="-122"/>
                <a:ea typeface="微软雅黑" pitchFamily="34" charset="-122"/>
              </a:rPr>
              <a:t>）等。研发中心在技术的路途中从未停止过探索的脚步，未来会在人工智能、量化交易和区块链等领域继续发力。</a:t>
            </a:r>
          </a:p>
          <a:p>
            <a:pPr algn="just">
              <a:lnSpc>
                <a:spcPct val="130000"/>
              </a:lnSpc>
            </a:pPr>
            <a:endParaRPr lang="zh-CN" altLang="en-US" kern="0" dirty="0">
              <a:solidFill>
                <a:schemeClr val="tx1">
                  <a:lumMod val="75000"/>
                  <a:lumOff val="25000"/>
                </a:schemeClr>
              </a:solidFill>
              <a:latin typeface="微软雅黑" pitchFamily="34" charset="-122"/>
              <a:ea typeface="微软雅黑" pitchFamily="34" charset="-122"/>
            </a:endParaRPr>
          </a:p>
          <a:p>
            <a:pPr algn="just">
              <a:lnSpc>
                <a:spcPct val="130000"/>
              </a:lnSpc>
            </a:pPr>
            <a:endParaRPr lang="zh-CN" altLang="en-US" kern="0" dirty="0">
              <a:solidFill>
                <a:schemeClr val="tx1">
                  <a:lumMod val="75000"/>
                  <a:lumOff val="25000"/>
                </a:schemeClr>
              </a:solidFill>
              <a:latin typeface="微软雅黑" pitchFamily="34" charset="-122"/>
              <a:ea typeface="微软雅黑" pitchFamily="34" charset="-122"/>
            </a:endParaRPr>
          </a:p>
        </p:txBody>
      </p:sp>
      <p:grpSp>
        <p:nvGrpSpPr>
          <p:cNvPr id="22" name="组合 21"/>
          <p:cNvGrpSpPr/>
          <p:nvPr/>
        </p:nvGrpSpPr>
        <p:grpSpPr>
          <a:xfrm>
            <a:off x="401216" y="2368238"/>
            <a:ext cx="8242140" cy="1988837"/>
            <a:chOff x="258325" y="2475011"/>
            <a:chExt cx="7261473" cy="1752201"/>
          </a:xfrm>
        </p:grpSpPr>
        <p:sp>
          <p:nvSpPr>
            <p:cNvPr id="2" name="椭圆 1"/>
            <p:cNvSpPr/>
            <p:nvPr/>
          </p:nvSpPr>
          <p:spPr>
            <a:xfrm>
              <a:off x="2174113" y="2475011"/>
              <a:ext cx="1142820" cy="1117718"/>
            </a:xfrm>
            <a:prstGeom prst="ellipse">
              <a:avLst/>
            </a:prstGeom>
            <a:solidFill>
              <a:srgbClr val="FF575B">
                <a:alpha val="9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 name="椭圆 2"/>
            <p:cNvSpPr/>
            <p:nvPr/>
          </p:nvSpPr>
          <p:spPr>
            <a:xfrm>
              <a:off x="4465065" y="3078137"/>
              <a:ext cx="1142820" cy="1117718"/>
            </a:xfrm>
            <a:prstGeom prst="ellipse">
              <a:avLst/>
            </a:prstGeom>
            <a:solidFill>
              <a:srgbClr val="FF575B">
                <a:alpha val="9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 name="椭圆 3"/>
            <p:cNvSpPr/>
            <p:nvPr/>
          </p:nvSpPr>
          <p:spPr>
            <a:xfrm>
              <a:off x="5208367" y="2475011"/>
              <a:ext cx="1142820" cy="1117718"/>
            </a:xfrm>
            <a:prstGeom prst="ellipse">
              <a:avLst/>
            </a:prstGeom>
            <a:solidFill>
              <a:srgbClr val="FF575B">
                <a:alpha val="9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 name="椭圆 4"/>
            <p:cNvSpPr/>
            <p:nvPr/>
          </p:nvSpPr>
          <p:spPr>
            <a:xfrm>
              <a:off x="1434687" y="3109494"/>
              <a:ext cx="1142820" cy="1117718"/>
            </a:xfrm>
            <a:prstGeom prst="ellipse">
              <a:avLst/>
            </a:prstGeom>
            <a:solidFill>
              <a:srgbClr val="FF575B">
                <a:alpha val="9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椭圆 6"/>
            <p:cNvSpPr/>
            <p:nvPr/>
          </p:nvSpPr>
          <p:spPr>
            <a:xfrm>
              <a:off x="693785" y="2475011"/>
              <a:ext cx="1142820" cy="1117718"/>
            </a:xfrm>
            <a:prstGeom prst="ellipse">
              <a:avLst/>
            </a:prstGeom>
            <a:solidFill>
              <a:srgbClr val="1995E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8" name="椭圆 7"/>
            <p:cNvSpPr/>
            <p:nvPr/>
          </p:nvSpPr>
          <p:spPr>
            <a:xfrm>
              <a:off x="3685786" y="2475011"/>
              <a:ext cx="1142820" cy="1117718"/>
            </a:xfrm>
            <a:prstGeom prst="ellipse">
              <a:avLst/>
            </a:prstGeom>
            <a:solidFill>
              <a:srgbClr val="1995E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9" name="TextBox 8"/>
            <p:cNvSpPr txBox="1"/>
            <p:nvPr/>
          </p:nvSpPr>
          <p:spPr>
            <a:xfrm>
              <a:off x="258325" y="2899228"/>
              <a:ext cx="2001194" cy="293263"/>
            </a:xfrm>
            <a:prstGeom prst="rect">
              <a:avLst/>
            </a:prstGeom>
            <a:noFill/>
            <a:ln>
              <a:noFill/>
            </a:ln>
          </p:spPr>
          <p:txBody>
            <a:bodyPr wrap="square" rtlCol="0">
              <a:spAutoFit/>
            </a:bodyPr>
            <a:lstStyle/>
            <a:p>
              <a:pPr algn="ctr"/>
              <a:r>
                <a:rPr lang="en-US" altLang="zh-CN" dirty="0">
                  <a:solidFill>
                    <a:schemeClr val="bg1"/>
                  </a:solidFill>
                  <a:latin typeface="微软雅黑" pitchFamily="34" charset="-122"/>
                  <a:ea typeface="微软雅黑" pitchFamily="34" charset="-122"/>
                </a:rPr>
                <a:t>CRES2.0</a:t>
              </a:r>
            </a:p>
          </p:txBody>
        </p:sp>
        <p:sp>
          <p:nvSpPr>
            <p:cNvPr id="10" name="TextBox 9"/>
            <p:cNvSpPr txBox="1"/>
            <p:nvPr/>
          </p:nvSpPr>
          <p:spPr>
            <a:xfrm>
              <a:off x="1744926" y="2906606"/>
              <a:ext cx="2001194" cy="293263"/>
            </a:xfrm>
            <a:prstGeom prst="rect">
              <a:avLst/>
            </a:prstGeom>
            <a:noFill/>
            <a:ln>
              <a:noFill/>
            </a:ln>
          </p:spPr>
          <p:txBody>
            <a:bodyPr wrap="square" rtlCol="0">
              <a:spAutoFit/>
            </a:bodyPr>
            <a:lstStyle/>
            <a:p>
              <a:pPr algn="ctr"/>
              <a:r>
                <a:rPr lang="en-US" altLang="zh-CN" dirty="0">
                  <a:solidFill>
                    <a:schemeClr val="bg1"/>
                  </a:solidFill>
                  <a:latin typeface="微软雅黑" pitchFamily="34" charset="-122"/>
                  <a:ea typeface="微软雅黑" pitchFamily="34" charset="-122"/>
                </a:rPr>
                <a:t>MC2.0</a:t>
              </a:r>
            </a:p>
          </p:txBody>
        </p:sp>
        <p:sp>
          <p:nvSpPr>
            <p:cNvPr id="11" name="TextBox 10"/>
            <p:cNvSpPr txBox="1"/>
            <p:nvPr/>
          </p:nvSpPr>
          <p:spPr>
            <a:xfrm>
              <a:off x="3252724" y="2792252"/>
              <a:ext cx="2001194" cy="513210"/>
            </a:xfrm>
            <a:prstGeom prst="rect">
              <a:avLst/>
            </a:prstGeom>
            <a:noFill/>
            <a:ln>
              <a:noFill/>
            </a:ln>
          </p:spPr>
          <p:txBody>
            <a:bodyPr wrap="square" rtlCol="0">
              <a:spAutoFit/>
            </a:bodyPr>
            <a:lstStyle/>
            <a:p>
              <a:pPr algn="ctr"/>
              <a:r>
                <a:rPr lang="en-US" altLang="zh-CN" dirty="0" smtClean="0">
                  <a:solidFill>
                    <a:schemeClr val="bg1"/>
                  </a:solidFill>
                  <a:latin typeface="微软雅黑" pitchFamily="34" charset="-122"/>
                  <a:ea typeface="微软雅黑" pitchFamily="34" charset="-122"/>
                </a:rPr>
                <a:t>ARES</a:t>
              </a:r>
            </a:p>
            <a:p>
              <a:pPr algn="ctr"/>
              <a:r>
                <a:rPr lang="en-US" altLang="zh-CN" dirty="0" smtClean="0">
                  <a:solidFill>
                    <a:schemeClr val="bg1"/>
                  </a:solidFill>
                  <a:latin typeface="微软雅黑" pitchFamily="34" charset="-122"/>
                  <a:ea typeface="微软雅黑" pitchFamily="34" charset="-122"/>
                </a:rPr>
                <a:t>Studio</a:t>
              </a:r>
              <a:endParaRPr lang="en-US" altLang="zh-CN" dirty="0">
                <a:solidFill>
                  <a:schemeClr val="bg1"/>
                </a:solidFill>
                <a:latin typeface="微软雅黑" pitchFamily="34" charset="-122"/>
                <a:ea typeface="微软雅黑" pitchFamily="34" charset="-122"/>
              </a:endParaRPr>
            </a:p>
          </p:txBody>
        </p:sp>
        <p:sp>
          <p:nvSpPr>
            <p:cNvPr id="12" name="椭圆 11"/>
            <p:cNvSpPr/>
            <p:nvPr/>
          </p:nvSpPr>
          <p:spPr>
            <a:xfrm>
              <a:off x="2917414" y="3078137"/>
              <a:ext cx="1142820" cy="1117718"/>
            </a:xfrm>
            <a:prstGeom prst="ellipse">
              <a:avLst/>
            </a:prstGeom>
            <a:solidFill>
              <a:srgbClr val="1995E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3" name="椭圆 12"/>
            <p:cNvSpPr/>
            <p:nvPr/>
          </p:nvSpPr>
          <p:spPr>
            <a:xfrm>
              <a:off x="5919562" y="3078137"/>
              <a:ext cx="1142820" cy="1117718"/>
            </a:xfrm>
            <a:prstGeom prst="ellipse">
              <a:avLst/>
            </a:prstGeom>
            <a:solidFill>
              <a:srgbClr val="1995E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4" name="TextBox 13"/>
            <p:cNvSpPr txBox="1"/>
            <p:nvPr/>
          </p:nvSpPr>
          <p:spPr>
            <a:xfrm>
              <a:off x="2488226" y="3502354"/>
              <a:ext cx="2001194" cy="293263"/>
            </a:xfrm>
            <a:prstGeom prst="rect">
              <a:avLst/>
            </a:prstGeom>
            <a:noFill/>
            <a:ln>
              <a:noFill/>
            </a:ln>
          </p:spPr>
          <p:txBody>
            <a:bodyPr wrap="square" rtlCol="0">
              <a:spAutoFit/>
            </a:bodyPr>
            <a:lstStyle/>
            <a:p>
              <a:pPr algn="ctr"/>
              <a:r>
                <a:rPr lang="en-US" altLang="zh-CN" dirty="0">
                  <a:solidFill>
                    <a:schemeClr val="bg1"/>
                  </a:solidFill>
                  <a:latin typeface="微软雅黑" pitchFamily="34" charset="-122"/>
                  <a:ea typeface="微软雅黑" pitchFamily="34" charset="-122"/>
                </a:rPr>
                <a:t>UFT2.0</a:t>
              </a:r>
            </a:p>
          </p:txBody>
        </p:sp>
        <p:sp>
          <p:nvSpPr>
            <p:cNvPr id="15" name="TextBox 14"/>
            <p:cNvSpPr txBox="1"/>
            <p:nvPr/>
          </p:nvSpPr>
          <p:spPr>
            <a:xfrm>
              <a:off x="4032003" y="3502354"/>
              <a:ext cx="2001194" cy="293263"/>
            </a:xfrm>
            <a:prstGeom prst="rect">
              <a:avLst/>
            </a:prstGeom>
            <a:noFill/>
            <a:ln>
              <a:noFill/>
            </a:ln>
          </p:spPr>
          <p:txBody>
            <a:bodyPr wrap="square" rtlCol="0">
              <a:spAutoFit/>
            </a:bodyPr>
            <a:lstStyle/>
            <a:p>
              <a:pPr algn="ctr"/>
              <a:r>
                <a:rPr lang="en-US" altLang="zh-CN" dirty="0" smtClean="0">
                  <a:solidFill>
                    <a:schemeClr val="bg1"/>
                  </a:solidFill>
                  <a:latin typeface="微软雅黑" pitchFamily="34" charset="-122"/>
                  <a:ea typeface="微软雅黑" pitchFamily="34" charset="-122"/>
                </a:rPr>
                <a:t>Light</a:t>
              </a:r>
              <a:endParaRPr lang="en-US" altLang="zh-CN" dirty="0">
                <a:solidFill>
                  <a:schemeClr val="bg1"/>
                </a:solidFill>
                <a:latin typeface="微软雅黑" pitchFamily="34" charset="-122"/>
                <a:ea typeface="微软雅黑" pitchFamily="34" charset="-122"/>
              </a:endParaRPr>
            </a:p>
          </p:txBody>
        </p:sp>
        <p:sp>
          <p:nvSpPr>
            <p:cNvPr id="16" name="TextBox 15"/>
            <p:cNvSpPr txBox="1"/>
            <p:nvPr/>
          </p:nvSpPr>
          <p:spPr>
            <a:xfrm>
              <a:off x="5518604" y="3502354"/>
              <a:ext cx="2001194" cy="257599"/>
            </a:xfrm>
            <a:prstGeom prst="rect">
              <a:avLst/>
            </a:prstGeom>
            <a:noFill/>
            <a:ln>
              <a:noFill/>
            </a:ln>
          </p:spPr>
          <p:txBody>
            <a:bodyPr wrap="square" rtlCol="0">
              <a:spAutoFit/>
            </a:bodyPr>
            <a:lstStyle/>
            <a:p>
              <a:pPr algn="ctr"/>
              <a:r>
                <a:rPr lang="en-US" altLang="zh-CN" dirty="0" smtClean="0">
                  <a:solidFill>
                    <a:schemeClr val="bg1"/>
                  </a:solidFill>
                  <a:latin typeface="微软雅黑" pitchFamily="34" charset="-122"/>
                  <a:ea typeface="微软雅黑" pitchFamily="34" charset="-122"/>
                </a:rPr>
                <a:t>ACM</a:t>
              </a:r>
              <a:endParaRPr lang="en-US" altLang="zh-CN" dirty="0">
                <a:solidFill>
                  <a:schemeClr val="bg1"/>
                </a:solidFill>
                <a:latin typeface="微软雅黑" pitchFamily="34" charset="-122"/>
                <a:ea typeface="微软雅黑" pitchFamily="34" charset="-122"/>
              </a:endParaRPr>
            </a:p>
          </p:txBody>
        </p:sp>
        <p:sp>
          <p:nvSpPr>
            <p:cNvPr id="17" name="TextBox 16"/>
            <p:cNvSpPr txBox="1"/>
            <p:nvPr/>
          </p:nvSpPr>
          <p:spPr>
            <a:xfrm>
              <a:off x="4775304" y="2854965"/>
              <a:ext cx="2001194" cy="257599"/>
            </a:xfrm>
            <a:prstGeom prst="rect">
              <a:avLst/>
            </a:prstGeom>
            <a:noFill/>
            <a:ln>
              <a:noFill/>
            </a:ln>
          </p:spPr>
          <p:txBody>
            <a:bodyPr wrap="square" rtlCol="0">
              <a:spAutoFit/>
            </a:bodyPr>
            <a:lstStyle/>
            <a:p>
              <a:pPr algn="ctr"/>
              <a:r>
                <a:rPr lang="en-US" altLang="zh-CN" dirty="0" smtClean="0">
                  <a:solidFill>
                    <a:schemeClr val="bg1"/>
                  </a:solidFill>
                  <a:latin typeface="微软雅黑" pitchFamily="34" charset="-122"/>
                  <a:ea typeface="微软雅黑" pitchFamily="34" charset="-122"/>
                </a:rPr>
                <a:t>JRES2.0</a:t>
              </a:r>
              <a:endParaRPr lang="en-US" altLang="zh-CN" dirty="0">
                <a:solidFill>
                  <a:schemeClr val="bg1"/>
                </a:solidFill>
                <a:latin typeface="微软雅黑" pitchFamily="34" charset="-122"/>
                <a:ea typeface="微软雅黑" pitchFamily="34" charset="-122"/>
              </a:endParaRPr>
            </a:p>
          </p:txBody>
        </p:sp>
        <p:sp>
          <p:nvSpPr>
            <p:cNvPr id="18" name="TextBox 17"/>
            <p:cNvSpPr txBox="1"/>
            <p:nvPr/>
          </p:nvSpPr>
          <p:spPr>
            <a:xfrm>
              <a:off x="1001625" y="3521721"/>
              <a:ext cx="2001194" cy="293263"/>
            </a:xfrm>
            <a:prstGeom prst="rect">
              <a:avLst/>
            </a:prstGeom>
            <a:noFill/>
            <a:ln>
              <a:noFill/>
            </a:ln>
          </p:spPr>
          <p:txBody>
            <a:bodyPr wrap="square" rtlCol="0">
              <a:spAutoFit/>
            </a:bodyPr>
            <a:lstStyle/>
            <a:p>
              <a:pPr algn="ctr"/>
              <a:r>
                <a:rPr lang="en-US" altLang="zh-CN" dirty="0" smtClean="0">
                  <a:solidFill>
                    <a:schemeClr val="bg1"/>
                  </a:solidFill>
                  <a:latin typeface="微软雅黑" pitchFamily="34" charset="-122"/>
                  <a:ea typeface="微软雅黑" pitchFamily="34" charset="-122"/>
                </a:rPr>
                <a:t>HSUCF</a:t>
              </a:r>
              <a:endParaRPr lang="en-US" altLang="zh-CN" dirty="0">
                <a:solidFill>
                  <a:schemeClr val="bg1"/>
                </a:solidFill>
                <a:latin typeface="微软雅黑" pitchFamily="34" charset="-122"/>
                <a:ea typeface="微软雅黑" pitchFamily="34" charset="-122"/>
              </a:endParaRPr>
            </a:p>
          </p:txBody>
        </p:sp>
      </p:grpSp>
      <p:sp>
        <p:nvSpPr>
          <p:cNvPr id="21" name="TextBox 20"/>
          <p:cNvSpPr txBox="1"/>
          <p:nvPr/>
        </p:nvSpPr>
        <p:spPr>
          <a:xfrm>
            <a:off x="545570" y="164189"/>
            <a:ext cx="7369705" cy="523220"/>
          </a:xfrm>
          <a:prstGeom prst="rect">
            <a:avLst/>
          </a:prstGeom>
          <a:noFill/>
        </p:spPr>
        <p:txBody>
          <a:bodyPr wrap="square" rtlCol="0">
            <a:spAutoFit/>
          </a:bodyPr>
          <a:lstStyle/>
          <a:p>
            <a:r>
              <a:rPr lang="zh-CN" altLang="en-US" sz="2800" dirty="0">
                <a:solidFill>
                  <a:srgbClr val="1995E1"/>
                </a:solidFill>
                <a:latin typeface="微软雅黑" panose="020B0503020204020204" pitchFamily="34" charset="-122"/>
                <a:ea typeface="微软雅黑" panose="020B0503020204020204" pitchFamily="34" charset="-122"/>
              </a:rPr>
              <a:t>恒</a:t>
            </a:r>
            <a:r>
              <a:rPr lang="zh-CN" altLang="en-US" sz="2800" dirty="0" smtClean="0">
                <a:solidFill>
                  <a:srgbClr val="1995E1"/>
                </a:solidFill>
                <a:latin typeface="微软雅黑" panose="020B0503020204020204" pitchFamily="34" charset="-122"/>
                <a:ea typeface="微软雅黑" panose="020B0503020204020204" pitchFamily="34" charset="-122"/>
              </a:rPr>
              <a:t>生研发中心</a:t>
            </a:r>
            <a:endParaRPr lang="zh-CN" altLang="en-US" sz="2800" dirty="0">
              <a:solidFill>
                <a:srgbClr val="1995E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015781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73038" y="861406"/>
            <a:ext cx="3672408" cy="823302"/>
          </a:xfrm>
          <a:prstGeom prst="rect">
            <a:avLst/>
          </a:prstGeom>
        </p:spPr>
        <p:txBody>
          <a:bodyPr wrap="square">
            <a:spAutoFit/>
          </a:bodyPr>
          <a:lstStyle/>
          <a:p>
            <a:pPr lvl="0" algn="ctr"/>
            <a:r>
              <a:rPr lang="zh-CN" altLang="zh-CN" sz="2800" dirty="0">
                <a:solidFill>
                  <a:srgbClr val="1995E1"/>
                </a:solidFill>
                <a:latin typeface="微软雅黑" panose="020B0503020204020204" pitchFamily="34" charset="-122"/>
                <a:ea typeface="微软雅黑" panose="020B0503020204020204" pitchFamily="34" charset="-122"/>
              </a:rPr>
              <a:t>恒生技术策略</a:t>
            </a:r>
            <a:endParaRPr lang="en-US" altLang="zh-CN" sz="2800" dirty="0">
              <a:solidFill>
                <a:srgbClr val="1995E1"/>
              </a:solidFill>
              <a:latin typeface="微软雅黑" panose="020B0503020204020204" pitchFamily="34" charset="-122"/>
              <a:ea typeface="微软雅黑" panose="020B0503020204020204" pitchFamily="34" charset="-122"/>
            </a:endParaRPr>
          </a:p>
          <a:p>
            <a:pPr lvl="0" algn="ctr">
              <a:lnSpc>
                <a:spcPct val="150000"/>
              </a:lnSpc>
            </a:pPr>
            <a:r>
              <a:rPr lang="zh-CN" altLang="zh-CN" dirty="0">
                <a:solidFill>
                  <a:srgbClr val="1995E1"/>
                </a:solidFill>
                <a:latin typeface="微软雅黑" panose="020B0503020204020204" pitchFamily="34" charset="-122"/>
                <a:ea typeface="微软雅黑" panose="020B0503020204020204" pitchFamily="34" charset="-122"/>
              </a:rPr>
              <a:t>连接与开放</a:t>
            </a:r>
          </a:p>
        </p:txBody>
      </p:sp>
      <p:sp>
        <p:nvSpPr>
          <p:cNvPr id="3" name="矩形 2"/>
          <p:cNvSpPr/>
          <p:nvPr/>
        </p:nvSpPr>
        <p:spPr>
          <a:xfrm>
            <a:off x="4442091" y="2053746"/>
            <a:ext cx="1632648" cy="461665"/>
          </a:xfrm>
          <a:prstGeom prst="rect">
            <a:avLst/>
          </a:prstGeom>
          <a:noFill/>
          <a:ln>
            <a:noFill/>
          </a:ln>
          <a:effectLst/>
        </p:spPr>
        <p:txBody>
          <a:bodyPr wrap="square" anchor="ctr">
            <a:spAutoFit/>
          </a:bodyPr>
          <a:lstStyle/>
          <a:p>
            <a:pPr>
              <a:lnSpc>
                <a:spcPct val="150000"/>
              </a:lnSpc>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统一</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接入</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平台</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加号 3"/>
          <p:cNvSpPr/>
          <p:nvPr/>
        </p:nvSpPr>
        <p:spPr>
          <a:xfrm>
            <a:off x="4035845" y="2129849"/>
            <a:ext cx="320131" cy="319815"/>
          </a:xfrm>
          <a:prstGeom prst="mathPlus">
            <a:avLst>
              <a:gd name="adj1" fmla="val 9277"/>
            </a:avLst>
          </a:prstGeom>
          <a:solidFill>
            <a:srgbClr val="1995E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rgbClr val="FF575B"/>
              </a:solidFill>
            </a:endParaRPr>
          </a:p>
        </p:txBody>
      </p:sp>
      <p:cxnSp>
        <p:nvCxnSpPr>
          <p:cNvPr id="5" name="直接连接符 4"/>
          <p:cNvCxnSpPr/>
          <p:nvPr/>
        </p:nvCxnSpPr>
        <p:spPr>
          <a:xfrm>
            <a:off x="-64301" y="1242648"/>
            <a:ext cx="3412165" cy="0"/>
          </a:xfrm>
          <a:prstGeom prst="line">
            <a:avLst/>
          </a:prstGeom>
          <a:ln w="19050">
            <a:solidFill>
              <a:srgbClr val="1995E1"/>
            </a:solidFill>
            <a:tailEnd type="ova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5868144" y="1249902"/>
            <a:ext cx="3383138" cy="0"/>
          </a:xfrm>
          <a:prstGeom prst="line">
            <a:avLst/>
          </a:prstGeom>
          <a:ln w="19050">
            <a:solidFill>
              <a:srgbClr val="1995E1"/>
            </a:solidFill>
            <a:tailEnd type="ova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950738" y="2064104"/>
            <a:ext cx="875926" cy="451307"/>
          </a:xfrm>
          <a:prstGeom prst="rect">
            <a:avLst/>
          </a:prstGeom>
          <a:solidFill>
            <a:srgbClr val="199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prstClr val="white"/>
                </a:solidFill>
                <a:latin typeface="微软雅黑" panose="020B0503020204020204" pitchFamily="34" charset="-122"/>
                <a:ea typeface="微软雅黑" panose="020B0503020204020204" pitchFamily="34" charset="-122"/>
              </a:rPr>
              <a:t>连 接</a:t>
            </a: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8" name="矩形 7"/>
          <p:cNvSpPr/>
          <p:nvPr/>
        </p:nvSpPr>
        <p:spPr>
          <a:xfrm>
            <a:off x="2938906" y="3060684"/>
            <a:ext cx="887758" cy="451307"/>
          </a:xfrm>
          <a:prstGeom prst="rect">
            <a:avLst/>
          </a:prstGeom>
          <a:solidFill>
            <a:srgbClr val="199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prstClr val="white"/>
                </a:solidFill>
                <a:latin typeface="微软雅黑" panose="020B0503020204020204" pitchFamily="34" charset="-122"/>
                <a:ea typeface="微软雅黑" panose="020B0503020204020204" pitchFamily="34" charset="-122"/>
              </a:rPr>
              <a:t>开 放</a:t>
            </a: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9" name="矩形 8"/>
          <p:cNvSpPr/>
          <p:nvPr/>
        </p:nvSpPr>
        <p:spPr>
          <a:xfrm>
            <a:off x="4464496" y="3051625"/>
            <a:ext cx="2555776" cy="1061829"/>
          </a:xfrm>
          <a:prstGeom prst="rect">
            <a:avLst/>
          </a:prstGeom>
        </p:spPr>
        <p:txBody>
          <a:bodyPr wrap="square">
            <a:spAutoFit/>
          </a:bodyPr>
          <a:lstStyle/>
          <a:p>
            <a:pPr>
              <a:lnSpc>
                <a:spcPct val="150000"/>
              </a:lnSpc>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API </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Store</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互联</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服务</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平台</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ARES Studio</a:t>
            </a:r>
          </a:p>
          <a:p>
            <a:pPr>
              <a:lnSpc>
                <a:spcPct val="150000"/>
              </a:lnSpc>
            </a:pP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Light</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加号 9"/>
          <p:cNvSpPr/>
          <p:nvPr/>
        </p:nvSpPr>
        <p:spPr>
          <a:xfrm>
            <a:off x="4035845" y="3126429"/>
            <a:ext cx="320131" cy="319815"/>
          </a:xfrm>
          <a:prstGeom prst="mathPlus">
            <a:avLst>
              <a:gd name="adj1" fmla="val 9277"/>
            </a:avLst>
          </a:prstGeom>
          <a:solidFill>
            <a:srgbClr val="1995E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1" name="TextBox 10"/>
          <p:cNvSpPr txBox="1"/>
          <p:nvPr/>
        </p:nvSpPr>
        <p:spPr>
          <a:xfrm>
            <a:off x="545570" y="164189"/>
            <a:ext cx="1635655" cy="523220"/>
          </a:xfrm>
          <a:prstGeom prst="rect">
            <a:avLst/>
          </a:prstGeom>
          <a:noFill/>
        </p:spPr>
        <p:txBody>
          <a:bodyPr wrap="square" rtlCol="0">
            <a:spAutoFit/>
          </a:bodyPr>
          <a:lstStyle/>
          <a:p>
            <a:r>
              <a:rPr lang="zh-CN" altLang="en-US" sz="2800" dirty="0" smtClean="0">
                <a:solidFill>
                  <a:srgbClr val="1995E1"/>
                </a:solidFill>
                <a:latin typeface="微软雅黑" panose="020B0503020204020204" pitchFamily="34" charset="-122"/>
                <a:ea typeface="微软雅黑" panose="020B0503020204020204" pitchFamily="34" charset="-122"/>
              </a:rPr>
              <a:t>技术策略</a:t>
            </a:r>
            <a:endParaRPr lang="zh-CN" altLang="en-US" sz="2800" dirty="0">
              <a:solidFill>
                <a:srgbClr val="1995E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015781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5570" y="164189"/>
            <a:ext cx="3750206" cy="523220"/>
          </a:xfrm>
          <a:prstGeom prst="rect">
            <a:avLst/>
          </a:prstGeom>
          <a:noFill/>
        </p:spPr>
        <p:txBody>
          <a:bodyPr wrap="square" rtlCol="0">
            <a:spAutoFit/>
          </a:bodyPr>
          <a:lstStyle/>
          <a:p>
            <a:r>
              <a:rPr lang="en-US" altLang="zh-CN" sz="2800" dirty="0" smtClean="0">
                <a:solidFill>
                  <a:srgbClr val="1995E1"/>
                </a:solidFill>
                <a:latin typeface="微软雅黑" panose="020B0503020204020204" pitchFamily="34" charset="-122"/>
                <a:ea typeface="微软雅黑" panose="020B0503020204020204" pitchFamily="34" charset="-122"/>
              </a:rPr>
              <a:t>CONTENTS</a:t>
            </a:r>
            <a:endParaRPr lang="zh-CN" altLang="en-US" sz="2800" dirty="0">
              <a:solidFill>
                <a:srgbClr val="1995E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143447" y="1068109"/>
            <a:ext cx="2160240" cy="1270210"/>
            <a:chOff x="2372047" y="1703214"/>
            <a:chExt cx="2160240" cy="1270210"/>
          </a:xfrm>
        </p:grpSpPr>
        <p:sp>
          <p:nvSpPr>
            <p:cNvPr id="4" name="矩形 3"/>
            <p:cNvSpPr/>
            <p:nvPr/>
          </p:nvSpPr>
          <p:spPr>
            <a:xfrm>
              <a:off x="2372047" y="2573314"/>
              <a:ext cx="2160240" cy="400110"/>
            </a:xfrm>
            <a:prstGeom prst="rect">
              <a:avLst/>
            </a:prstGeom>
            <a:no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 Box 4"/>
            <p:cNvSpPr txBox="1">
              <a:spLocks noChangeArrowheads="1"/>
            </p:cNvSpPr>
            <p:nvPr/>
          </p:nvSpPr>
          <p:spPr bwMode="white">
            <a:xfrm>
              <a:off x="2483768" y="2478502"/>
              <a:ext cx="1936801" cy="400110"/>
            </a:xfrm>
            <a:prstGeom prst="rect">
              <a:avLst/>
            </a:prstGeom>
            <a:solidFill>
              <a:schemeClr val="tx1">
                <a:lumMod val="50000"/>
                <a:lumOff val="50000"/>
              </a:schemeClr>
            </a:solidFill>
            <a:ln>
              <a:noFill/>
            </a:ln>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zh-CN" altLang="en-US" sz="2000" dirty="0" smtClean="0">
                  <a:solidFill>
                    <a:schemeClr val="bg1"/>
                  </a:solidFill>
                  <a:latin typeface="微软雅黑" pitchFamily="34" charset="-122"/>
                  <a:ea typeface="微软雅黑" pitchFamily="34" charset="-122"/>
                  <a:cs typeface="Arial" charset="0"/>
                </a:rPr>
                <a:t>发展概况</a:t>
              </a:r>
              <a:endParaRPr lang="en-US" altLang="zh-CN" sz="2000" dirty="0">
                <a:solidFill>
                  <a:schemeClr val="bg1"/>
                </a:solidFill>
                <a:latin typeface="微软雅黑" pitchFamily="34" charset="-122"/>
                <a:ea typeface="微软雅黑" pitchFamily="34" charset="-122"/>
                <a:cs typeface="Arial" charset="0"/>
              </a:endParaRPr>
            </a:p>
          </p:txBody>
        </p:sp>
        <p:sp>
          <p:nvSpPr>
            <p:cNvPr id="6" name="TextBox 5"/>
            <p:cNvSpPr txBox="1"/>
            <p:nvPr/>
          </p:nvSpPr>
          <p:spPr>
            <a:xfrm>
              <a:off x="3107402" y="1703214"/>
              <a:ext cx="755335" cy="769441"/>
            </a:xfrm>
            <a:prstGeom prst="rect">
              <a:avLst/>
            </a:prstGeom>
            <a:noFill/>
          </p:spPr>
          <p:txBody>
            <a:bodyPr wrap="none" rtlCol="0">
              <a:spAutoFit/>
            </a:bodyPr>
            <a:lstStyle/>
            <a:p>
              <a:pPr algn="ctr"/>
              <a:r>
                <a:rPr lang="en-US" altLang="zh-CN" sz="4400" dirty="0" smtClean="0">
                  <a:solidFill>
                    <a:srgbClr val="1995E1"/>
                  </a:solidFill>
                </a:rPr>
                <a:t>01</a:t>
              </a:r>
              <a:endParaRPr lang="zh-CN" altLang="en-US" sz="4400" dirty="0">
                <a:solidFill>
                  <a:srgbClr val="1995E1"/>
                </a:solidFill>
              </a:endParaRPr>
            </a:p>
          </p:txBody>
        </p:sp>
      </p:grpSp>
      <p:grpSp>
        <p:nvGrpSpPr>
          <p:cNvPr id="7" name="组合 6"/>
          <p:cNvGrpSpPr/>
          <p:nvPr/>
        </p:nvGrpSpPr>
        <p:grpSpPr>
          <a:xfrm>
            <a:off x="2143447" y="2721763"/>
            <a:ext cx="2160240" cy="1264330"/>
            <a:chOff x="2339752" y="3356868"/>
            <a:chExt cx="2160240" cy="1264330"/>
          </a:xfrm>
        </p:grpSpPr>
        <p:sp>
          <p:nvSpPr>
            <p:cNvPr id="8" name="矩形 7"/>
            <p:cNvSpPr/>
            <p:nvPr/>
          </p:nvSpPr>
          <p:spPr>
            <a:xfrm>
              <a:off x="2339752" y="4221088"/>
              <a:ext cx="2160240" cy="400110"/>
            </a:xfrm>
            <a:prstGeom prst="rect">
              <a:avLst/>
            </a:prstGeom>
            <a:no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 Box 18"/>
            <p:cNvSpPr txBox="1">
              <a:spLocks noChangeArrowheads="1"/>
            </p:cNvSpPr>
            <p:nvPr/>
          </p:nvSpPr>
          <p:spPr bwMode="white">
            <a:xfrm>
              <a:off x="2483768" y="4126309"/>
              <a:ext cx="1936801" cy="400110"/>
            </a:xfrm>
            <a:prstGeom prst="rect">
              <a:avLst/>
            </a:prstGeom>
            <a:solidFill>
              <a:schemeClr val="tx1">
                <a:lumMod val="50000"/>
                <a:lumOff val="50000"/>
              </a:schemeClr>
            </a:solidFill>
            <a:ln>
              <a:noFill/>
            </a:ln>
            <a:extLst/>
          </p:spPr>
          <p:txBody>
            <a:bodyPr wrap="square">
              <a:spAutoFit/>
            </a:bodyPr>
            <a:lstStyle>
              <a:defPPr>
                <a:defRPr lang="zh-CN"/>
              </a:defPPr>
              <a:lvl1pPr algn="ctr" eaLnBrk="0" hangingPunct="0">
                <a:defRPr sz="2000">
                  <a:solidFill>
                    <a:schemeClr val="bg1"/>
                  </a:solidFill>
                  <a:latin typeface="微软雅黑" pitchFamily="34" charset="-122"/>
                  <a:ea typeface="微软雅黑" pitchFamily="34" charset="-122"/>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恒</a:t>
              </a:r>
              <a:r>
                <a:rPr lang="zh-CN" altLang="en-US" dirty="0" smtClean="0"/>
                <a:t>生战略</a:t>
              </a:r>
              <a:endParaRPr lang="en-US" altLang="zh-CN" dirty="0"/>
            </a:p>
          </p:txBody>
        </p:sp>
        <p:sp>
          <p:nvSpPr>
            <p:cNvPr id="10" name="TextBox 9"/>
            <p:cNvSpPr txBox="1"/>
            <p:nvPr/>
          </p:nvSpPr>
          <p:spPr>
            <a:xfrm>
              <a:off x="3074500" y="3356868"/>
              <a:ext cx="755335" cy="769441"/>
            </a:xfrm>
            <a:prstGeom prst="rect">
              <a:avLst/>
            </a:prstGeom>
            <a:noFill/>
          </p:spPr>
          <p:txBody>
            <a:bodyPr wrap="none" rtlCol="0">
              <a:spAutoFit/>
            </a:bodyPr>
            <a:lstStyle/>
            <a:p>
              <a:pPr algn="ctr"/>
              <a:r>
                <a:rPr lang="en-US" altLang="zh-CN" sz="4400" dirty="0" smtClean="0">
                  <a:solidFill>
                    <a:schemeClr val="tx1">
                      <a:lumMod val="50000"/>
                      <a:lumOff val="50000"/>
                    </a:schemeClr>
                  </a:solidFill>
                </a:rPr>
                <a:t>03</a:t>
              </a:r>
              <a:endParaRPr lang="zh-CN" altLang="en-US" sz="4400" dirty="0">
                <a:solidFill>
                  <a:schemeClr val="tx1">
                    <a:lumMod val="50000"/>
                    <a:lumOff val="50000"/>
                  </a:schemeClr>
                </a:solidFill>
              </a:endParaRPr>
            </a:p>
          </p:txBody>
        </p:sp>
      </p:grpSp>
      <p:grpSp>
        <p:nvGrpSpPr>
          <p:cNvPr id="11" name="组合 10"/>
          <p:cNvGrpSpPr/>
          <p:nvPr/>
        </p:nvGrpSpPr>
        <p:grpSpPr>
          <a:xfrm>
            <a:off x="4847456" y="1068110"/>
            <a:ext cx="2160240" cy="1270209"/>
            <a:chOff x="5076056" y="1703215"/>
            <a:chExt cx="2160240" cy="1270209"/>
          </a:xfrm>
        </p:grpSpPr>
        <p:sp>
          <p:nvSpPr>
            <p:cNvPr id="12" name="矩形 11"/>
            <p:cNvSpPr/>
            <p:nvPr/>
          </p:nvSpPr>
          <p:spPr>
            <a:xfrm>
              <a:off x="5076056" y="2573314"/>
              <a:ext cx="2160240" cy="400110"/>
            </a:xfrm>
            <a:prstGeom prst="rect">
              <a:avLst/>
            </a:prstGeom>
            <a:no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 Box 11"/>
            <p:cNvSpPr txBox="1">
              <a:spLocks noChangeArrowheads="1"/>
            </p:cNvSpPr>
            <p:nvPr/>
          </p:nvSpPr>
          <p:spPr bwMode="white">
            <a:xfrm>
              <a:off x="5154298" y="2478467"/>
              <a:ext cx="2002095" cy="400110"/>
            </a:xfrm>
            <a:prstGeom prst="rect">
              <a:avLst/>
            </a:prstGeom>
            <a:solidFill>
              <a:schemeClr val="tx1">
                <a:lumMod val="50000"/>
                <a:lumOff val="50000"/>
              </a:schemeClr>
            </a:solidFill>
            <a:ln>
              <a:noFill/>
            </a:ln>
            <a:extLst/>
          </p:spPr>
          <p:txBody>
            <a:bodyPr wrap="square">
              <a:spAutoFit/>
            </a:bodyPr>
            <a:lstStyle>
              <a:defPPr>
                <a:defRPr lang="zh-CN"/>
              </a:defPPr>
              <a:lvl1pPr algn="ctr" eaLnBrk="0" hangingPunct="0">
                <a:defRPr sz="2000">
                  <a:solidFill>
                    <a:schemeClr val="bg1"/>
                  </a:solidFill>
                  <a:latin typeface="微软雅黑" pitchFamily="34" charset="-122"/>
                  <a:ea typeface="微软雅黑" pitchFamily="34" charset="-122"/>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smtClean="0"/>
                <a:t>恒生业务</a:t>
              </a:r>
              <a:endParaRPr lang="en-US" altLang="zh-CN" dirty="0"/>
            </a:p>
          </p:txBody>
        </p:sp>
        <p:sp>
          <p:nvSpPr>
            <p:cNvPr id="14" name="TextBox 13"/>
            <p:cNvSpPr txBox="1"/>
            <p:nvPr/>
          </p:nvSpPr>
          <p:spPr>
            <a:xfrm>
              <a:off x="5748822" y="1703215"/>
              <a:ext cx="813043" cy="769441"/>
            </a:xfrm>
            <a:prstGeom prst="rect">
              <a:avLst/>
            </a:prstGeom>
            <a:noFill/>
          </p:spPr>
          <p:txBody>
            <a:bodyPr wrap="none" rtlCol="0">
              <a:spAutoFit/>
            </a:bodyPr>
            <a:lstStyle/>
            <a:p>
              <a:pPr algn="ctr"/>
              <a:r>
                <a:rPr lang="en-US" altLang="zh-CN" sz="4400" dirty="0" smtClean="0">
                  <a:solidFill>
                    <a:schemeClr val="tx1">
                      <a:lumMod val="50000"/>
                      <a:lumOff val="50000"/>
                    </a:schemeClr>
                  </a:solidFill>
                </a:rPr>
                <a:t>02</a:t>
              </a:r>
              <a:endParaRPr lang="zh-CN" altLang="en-US" sz="4400" dirty="0">
                <a:solidFill>
                  <a:schemeClr val="tx1">
                    <a:lumMod val="50000"/>
                    <a:lumOff val="50000"/>
                  </a:schemeClr>
                </a:solidFill>
              </a:endParaRPr>
            </a:p>
          </p:txBody>
        </p:sp>
      </p:grpSp>
      <p:grpSp>
        <p:nvGrpSpPr>
          <p:cNvPr id="15" name="组合 14"/>
          <p:cNvGrpSpPr/>
          <p:nvPr/>
        </p:nvGrpSpPr>
        <p:grpSpPr>
          <a:xfrm>
            <a:off x="4847456" y="2721763"/>
            <a:ext cx="2160240" cy="1264330"/>
            <a:chOff x="5076056" y="3356868"/>
            <a:chExt cx="2160240" cy="1264330"/>
          </a:xfrm>
        </p:grpSpPr>
        <p:sp>
          <p:nvSpPr>
            <p:cNvPr id="16" name="矩形 15"/>
            <p:cNvSpPr/>
            <p:nvPr/>
          </p:nvSpPr>
          <p:spPr>
            <a:xfrm>
              <a:off x="5076056" y="4221088"/>
              <a:ext cx="2160240" cy="400110"/>
            </a:xfrm>
            <a:prstGeom prst="rect">
              <a:avLst/>
            </a:prstGeom>
            <a:no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 Box 25"/>
            <p:cNvSpPr txBox="1">
              <a:spLocks noChangeArrowheads="1"/>
            </p:cNvSpPr>
            <p:nvPr/>
          </p:nvSpPr>
          <p:spPr bwMode="white">
            <a:xfrm>
              <a:off x="5161443" y="4126309"/>
              <a:ext cx="1995431" cy="400110"/>
            </a:xfrm>
            <a:prstGeom prst="rect">
              <a:avLst/>
            </a:prstGeom>
            <a:solidFill>
              <a:srgbClr val="1995E1"/>
            </a:solidFill>
            <a:ln>
              <a:noFill/>
            </a:ln>
            <a:extLst/>
          </p:spPr>
          <p:txBody>
            <a:bodyPr wrap="square">
              <a:spAutoFit/>
            </a:bodyPr>
            <a:lstStyle>
              <a:defPPr>
                <a:defRPr lang="zh-CN"/>
              </a:defPPr>
              <a:lvl1pPr algn="ctr" eaLnBrk="0" hangingPunct="0">
                <a:defRPr sz="2000">
                  <a:solidFill>
                    <a:schemeClr val="bg1"/>
                  </a:solidFill>
                  <a:latin typeface="微软雅黑" pitchFamily="34" charset="-122"/>
                  <a:ea typeface="微软雅黑" pitchFamily="34" charset="-122"/>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管理体系</a:t>
              </a:r>
              <a:endParaRPr lang="en-US" altLang="zh-CN" dirty="0"/>
            </a:p>
          </p:txBody>
        </p:sp>
        <p:sp>
          <p:nvSpPr>
            <p:cNvPr id="18" name="TextBox 17"/>
            <p:cNvSpPr txBox="1"/>
            <p:nvPr/>
          </p:nvSpPr>
          <p:spPr>
            <a:xfrm>
              <a:off x="5777677" y="3356868"/>
              <a:ext cx="755335" cy="769441"/>
            </a:xfrm>
            <a:prstGeom prst="rect">
              <a:avLst/>
            </a:prstGeom>
            <a:noFill/>
          </p:spPr>
          <p:txBody>
            <a:bodyPr wrap="none" rtlCol="0">
              <a:spAutoFit/>
            </a:bodyPr>
            <a:lstStyle/>
            <a:p>
              <a:pPr algn="ctr"/>
              <a:r>
                <a:rPr lang="en-US" altLang="zh-CN" sz="4400" dirty="0" smtClean="0">
                  <a:solidFill>
                    <a:srgbClr val="1995E1"/>
                  </a:solidFill>
                </a:rPr>
                <a:t>04</a:t>
              </a:r>
              <a:endParaRPr lang="zh-CN" altLang="en-US" sz="4400" dirty="0">
                <a:solidFill>
                  <a:srgbClr val="1995E1"/>
                </a:solidFill>
              </a:endParaRPr>
            </a:p>
          </p:txBody>
        </p:sp>
      </p:grpSp>
    </p:spTree>
    <p:extLst>
      <p:ext uri="{BB962C8B-B14F-4D97-AF65-F5344CB8AC3E}">
        <p14:creationId xmlns:p14="http://schemas.microsoft.com/office/powerpoint/2010/main" val="25015781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4"/>
          <p:cNvSpPr txBox="1">
            <a:spLocks noChangeArrowheads="1"/>
          </p:cNvSpPr>
          <p:nvPr/>
        </p:nvSpPr>
        <p:spPr bwMode="auto">
          <a:xfrm>
            <a:off x="3738439" y="2628987"/>
            <a:ext cx="4669035" cy="1840504"/>
          </a:xfrm>
          <a:prstGeom prst="rect">
            <a:avLst/>
          </a:prstGeom>
          <a:noFill/>
          <a:ln w="9525">
            <a:noFill/>
            <a:miter lim="800000"/>
            <a:headEnd/>
            <a:tailEnd/>
          </a:ln>
        </p:spPr>
        <p:txBody>
          <a:bodyPr wrap="square">
            <a:spAutoFit/>
          </a:bodyPr>
          <a:lstStyle/>
          <a:p>
            <a:pPr algn="just">
              <a:lnSpc>
                <a:spcPct val="120000"/>
              </a:lnSpc>
              <a:defRPr/>
            </a:pPr>
            <a:r>
              <a:rPr lang="zh-CN" altLang="en-US" dirty="0">
                <a:solidFill>
                  <a:srgbClr val="1995E1"/>
                </a:solidFill>
                <a:latin typeface="微软雅黑" pitchFamily="34" charset="-122"/>
                <a:ea typeface="微软雅黑" pitchFamily="34" charset="-122"/>
              </a:rPr>
              <a:t>组织岗位</a:t>
            </a:r>
            <a:r>
              <a:rPr lang="zh-CN" altLang="en-US" dirty="0" smtClean="0">
                <a:solidFill>
                  <a:srgbClr val="1995E1"/>
                </a:solidFill>
                <a:latin typeface="微软雅黑" pitchFamily="34" charset="-122"/>
                <a:ea typeface="微软雅黑" pitchFamily="34" charset="-122"/>
              </a:rPr>
              <a:t>体系</a:t>
            </a:r>
            <a:r>
              <a:rPr lang="zh-CN" altLang="en-US" dirty="0">
                <a:solidFill>
                  <a:srgbClr val="1995E1"/>
                </a:solidFill>
                <a:latin typeface="微软雅黑" pitchFamily="34" charset="-122"/>
                <a:ea typeface="微软雅黑" pitchFamily="34" charset="-122"/>
              </a:rPr>
              <a:t>丨</a:t>
            </a:r>
            <a:r>
              <a:rPr lang="zh-CN" altLang="en-US" kern="0" dirty="0" smtClean="0">
                <a:solidFill>
                  <a:schemeClr val="tx1">
                    <a:lumMod val="75000"/>
                    <a:lumOff val="25000"/>
                  </a:schemeClr>
                </a:solidFill>
                <a:latin typeface="微软雅黑" pitchFamily="34" charset="-122"/>
                <a:ea typeface="微软雅黑" pitchFamily="34" charset="-122"/>
              </a:rPr>
              <a:t>以</a:t>
            </a:r>
            <a:r>
              <a:rPr lang="zh-CN" altLang="en-US" kern="0" dirty="0">
                <a:solidFill>
                  <a:schemeClr val="tx1">
                    <a:lumMod val="75000"/>
                    <a:lumOff val="25000"/>
                  </a:schemeClr>
                </a:solidFill>
                <a:latin typeface="微软雅黑" pitchFamily="34" charset="-122"/>
                <a:ea typeface="微软雅黑" pitchFamily="34" charset="-122"/>
              </a:rPr>
              <a:t>专业分工和业务性质区分，设置多个岗位序列，为员工建立清晰和长久的发展通道。</a:t>
            </a:r>
            <a:endParaRPr lang="en-US" altLang="zh-CN" kern="0" dirty="0">
              <a:solidFill>
                <a:schemeClr val="tx1">
                  <a:lumMod val="75000"/>
                  <a:lumOff val="25000"/>
                </a:schemeClr>
              </a:solidFill>
              <a:latin typeface="微软雅黑" pitchFamily="34" charset="-122"/>
              <a:ea typeface="微软雅黑" pitchFamily="34" charset="-122"/>
            </a:endParaRPr>
          </a:p>
          <a:p>
            <a:pPr algn="just">
              <a:lnSpc>
                <a:spcPct val="120000"/>
              </a:lnSpc>
              <a:spcBef>
                <a:spcPts val="1200"/>
              </a:spcBef>
              <a:defRPr/>
            </a:pPr>
            <a:r>
              <a:rPr lang="zh-CN" altLang="en-US" dirty="0">
                <a:solidFill>
                  <a:srgbClr val="1995E1"/>
                </a:solidFill>
                <a:latin typeface="微软雅黑" pitchFamily="34" charset="-122"/>
                <a:ea typeface="微软雅黑" pitchFamily="34" charset="-122"/>
              </a:rPr>
              <a:t>人员规划</a:t>
            </a:r>
            <a:r>
              <a:rPr lang="zh-CN" altLang="en-US" dirty="0" smtClean="0">
                <a:solidFill>
                  <a:srgbClr val="1995E1"/>
                </a:solidFill>
                <a:latin typeface="微软雅黑" pitchFamily="34" charset="-122"/>
                <a:ea typeface="微软雅黑" pitchFamily="34" charset="-122"/>
              </a:rPr>
              <a:t>招募</a:t>
            </a:r>
            <a:r>
              <a:rPr lang="zh-CN" altLang="en-US" dirty="0">
                <a:solidFill>
                  <a:srgbClr val="1995E1"/>
                </a:solidFill>
                <a:latin typeface="微软雅黑" pitchFamily="34" charset="-122"/>
                <a:ea typeface="微软雅黑" pitchFamily="34" charset="-122"/>
              </a:rPr>
              <a:t>丨</a:t>
            </a:r>
            <a:r>
              <a:rPr lang="zh-CN" altLang="en-US" kern="0" dirty="0" smtClean="0">
                <a:solidFill>
                  <a:schemeClr val="tx1">
                    <a:lumMod val="75000"/>
                    <a:lumOff val="25000"/>
                  </a:schemeClr>
                </a:solidFill>
                <a:latin typeface="微软雅黑" pitchFamily="34" charset="-122"/>
                <a:ea typeface="微软雅黑" pitchFamily="34" charset="-122"/>
              </a:rPr>
              <a:t>建立</a:t>
            </a:r>
            <a:r>
              <a:rPr lang="zh-CN" altLang="en-US" kern="0" dirty="0">
                <a:solidFill>
                  <a:schemeClr val="tx1">
                    <a:lumMod val="75000"/>
                    <a:lumOff val="25000"/>
                  </a:schemeClr>
                </a:solidFill>
                <a:latin typeface="微软雅黑" pitchFamily="34" charset="-122"/>
                <a:ea typeface="微软雅黑" pitchFamily="34" charset="-122"/>
              </a:rPr>
              <a:t>长期人员规划和关键岗位规划</a:t>
            </a:r>
            <a:r>
              <a:rPr lang="en-US" altLang="zh-CN" kern="0" dirty="0">
                <a:solidFill>
                  <a:schemeClr val="tx1">
                    <a:lumMod val="75000"/>
                    <a:lumOff val="25000"/>
                  </a:schemeClr>
                </a:solidFill>
                <a:latin typeface="微软雅黑" pitchFamily="34" charset="-122"/>
                <a:ea typeface="微软雅黑" pitchFamily="34" charset="-122"/>
              </a:rPr>
              <a:t>,</a:t>
            </a:r>
            <a:r>
              <a:rPr lang="zh-CN" altLang="en-US" kern="0" dirty="0">
                <a:solidFill>
                  <a:schemeClr val="tx1">
                    <a:lumMod val="75000"/>
                    <a:lumOff val="25000"/>
                  </a:schemeClr>
                </a:solidFill>
                <a:latin typeface="微软雅黑" pitchFamily="34" charset="-122"/>
                <a:ea typeface="微软雅黑" pitchFamily="34" charset="-122"/>
              </a:rPr>
              <a:t> 以自我培养为主，外部招聘为辅助政策</a:t>
            </a:r>
            <a:r>
              <a:rPr lang="zh-CN" altLang="en-US" dirty="0" smtClean="0">
                <a:solidFill>
                  <a:schemeClr val="tx1">
                    <a:lumMod val="75000"/>
                    <a:lumOff val="25000"/>
                  </a:schemeClr>
                </a:solidFill>
                <a:latin typeface="微软雅黑" pitchFamily="34" charset="-122"/>
                <a:ea typeface="微软雅黑" pitchFamily="34" charset="-122"/>
                <a:cs typeface="Arial" pitchFamily="34" charset="0"/>
              </a:rPr>
              <a:t>。</a:t>
            </a:r>
            <a:endParaRPr lang="en-US" altLang="zh-CN" dirty="0">
              <a:solidFill>
                <a:schemeClr val="tx1">
                  <a:lumMod val="75000"/>
                  <a:lumOff val="25000"/>
                </a:schemeClr>
              </a:solidFill>
              <a:latin typeface="微软雅黑" pitchFamily="34" charset="-122"/>
              <a:ea typeface="微软雅黑" pitchFamily="34" charset="-122"/>
              <a:cs typeface="Arial" pitchFamily="34" charset="0"/>
            </a:endParaRPr>
          </a:p>
          <a:p>
            <a:pPr algn="just">
              <a:lnSpc>
                <a:spcPct val="120000"/>
              </a:lnSpc>
              <a:spcBef>
                <a:spcPts val="1200"/>
              </a:spcBef>
              <a:defRPr/>
            </a:pPr>
            <a:r>
              <a:rPr lang="zh-CN" altLang="en-US" dirty="0">
                <a:solidFill>
                  <a:srgbClr val="1995E1"/>
                </a:solidFill>
                <a:latin typeface="微软雅黑" pitchFamily="34" charset="-122"/>
                <a:ea typeface="微软雅黑" pitchFamily="34" charset="-122"/>
              </a:rPr>
              <a:t>绩效考核</a:t>
            </a:r>
            <a:r>
              <a:rPr lang="zh-CN" altLang="en-US" dirty="0" smtClean="0">
                <a:solidFill>
                  <a:srgbClr val="1995E1"/>
                </a:solidFill>
                <a:latin typeface="微软雅黑" pitchFamily="34" charset="-122"/>
                <a:ea typeface="微软雅黑" pitchFamily="34" charset="-122"/>
              </a:rPr>
              <a:t>体系</a:t>
            </a:r>
            <a:r>
              <a:rPr lang="zh-CN" altLang="en-US" dirty="0">
                <a:solidFill>
                  <a:srgbClr val="1995E1"/>
                </a:solidFill>
                <a:latin typeface="微软雅黑" pitchFamily="34" charset="-122"/>
                <a:ea typeface="微软雅黑" pitchFamily="34" charset="-122"/>
              </a:rPr>
              <a:t>丨</a:t>
            </a:r>
            <a:r>
              <a:rPr lang="zh-CN" altLang="en-US" kern="0" dirty="0" smtClean="0">
                <a:solidFill>
                  <a:schemeClr val="tx1">
                    <a:lumMod val="75000"/>
                    <a:lumOff val="25000"/>
                  </a:schemeClr>
                </a:solidFill>
                <a:latin typeface="微软雅黑" pitchFamily="34" charset="-122"/>
                <a:ea typeface="微软雅黑" pitchFamily="34" charset="-122"/>
              </a:rPr>
              <a:t>建立</a:t>
            </a:r>
            <a:r>
              <a:rPr lang="zh-CN" altLang="en-US" kern="0" dirty="0">
                <a:solidFill>
                  <a:schemeClr val="tx1">
                    <a:lumMod val="75000"/>
                    <a:lumOff val="25000"/>
                  </a:schemeClr>
                </a:solidFill>
                <a:latin typeface="微软雅黑" pitchFamily="34" charset="-122"/>
                <a:ea typeface="微软雅黑" pitchFamily="34" charset="-122"/>
              </a:rPr>
              <a:t>了全员的</a:t>
            </a:r>
            <a:r>
              <a:rPr lang="en-US" altLang="zh-CN" kern="0" dirty="0">
                <a:solidFill>
                  <a:schemeClr val="tx1">
                    <a:lumMod val="75000"/>
                    <a:lumOff val="25000"/>
                  </a:schemeClr>
                </a:solidFill>
                <a:latin typeface="微软雅黑" pitchFamily="34" charset="-122"/>
                <a:ea typeface="微软雅黑" pitchFamily="34" charset="-122"/>
              </a:rPr>
              <a:t>KPI</a:t>
            </a:r>
            <a:r>
              <a:rPr lang="zh-CN" altLang="en-US" kern="0" dirty="0">
                <a:solidFill>
                  <a:schemeClr val="tx1">
                    <a:lumMod val="75000"/>
                    <a:lumOff val="25000"/>
                  </a:schemeClr>
                </a:solidFill>
                <a:latin typeface="微软雅黑" pitchFamily="34" charset="-122"/>
                <a:ea typeface="微软雅黑" pitchFamily="34" charset="-122"/>
              </a:rPr>
              <a:t>绩效考核体系，保持适度绩效压力，促进人员的更新汰换</a:t>
            </a:r>
            <a:r>
              <a:rPr lang="zh-CN" altLang="en-US" dirty="0" smtClean="0">
                <a:solidFill>
                  <a:schemeClr val="tx1">
                    <a:lumMod val="75000"/>
                    <a:lumOff val="25000"/>
                  </a:schemeClr>
                </a:solidFill>
                <a:latin typeface="微软雅黑" pitchFamily="34" charset="-122"/>
                <a:ea typeface="微软雅黑" pitchFamily="34" charset="-122"/>
                <a:cs typeface="Arial" pitchFamily="34" charset="0"/>
              </a:rPr>
              <a:t>。</a:t>
            </a:r>
            <a:endParaRPr lang="en-US" altLang="zh-CN" dirty="0">
              <a:solidFill>
                <a:schemeClr val="tx1">
                  <a:lumMod val="75000"/>
                  <a:lumOff val="25000"/>
                </a:schemeClr>
              </a:solidFill>
              <a:latin typeface="微软雅黑" pitchFamily="34" charset="-122"/>
              <a:ea typeface="微软雅黑" pitchFamily="34" charset="-122"/>
              <a:cs typeface="Arial" pitchFamily="34" charset="0"/>
            </a:endParaRPr>
          </a:p>
        </p:txBody>
      </p:sp>
      <p:grpSp>
        <p:nvGrpSpPr>
          <p:cNvPr id="3" name="组合 2"/>
          <p:cNvGrpSpPr/>
          <p:nvPr/>
        </p:nvGrpSpPr>
        <p:grpSpPr>
          <a:xfrm>
            <a:off x="595914" y="1090411"/>
            <a:ext cx="3118519" cy="3121699"/>
            <a:chOff x="631721" y="1664452"/>
            <a:chExt cx="3090867" cy="3222938"/>
          </a:xfrm>
          <a:solidFill>
            <a:srgbClr val="1F497D"/>
          </a:solidFill>
        </p:grpSpPr>
        <p:cxnSp>
          <p:nvCxnSpPr>
            <p:cNvPr id="4" name="直接连接符 3"/>
            <p:cNvCxnSpPr>
              <a:stCxn id="12" idx="4"/>
              <a:endCxn id="7" idx="0"/>
            </p:cNvCxnSpPr>
            <p:nvPr/>
          </p:nvCxnSpPr>
          <p:spPr>
            <a:xfrm flipH="1">
              <a:off x="2146926" y="2591845"/>
              <a:ext cx="30229" cy="1368152"/>
            </a:xfrm>
            <a:prstGeom prst="line">
              <a:avLst/>
            </a:prstGeom>
            <a:grpFill/>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1371964" y="2833529"/>
              <a:ext cx="1512169" cy="838436"/>
            </a:xfrm>
            <a:prstGeom prst="line">
              <a:avLst/>
            </a:prstGeom>
            <a:grpFill/>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1363324" y="2905537"/>
              <a:ext cx="1512169" cy="838436"/>
            </a:xfrm>
            <a:prstGeom prst="line">
              <a:avLst/>
            </a:prstGeom>
            <a:grpFill/>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696296" y="3959997"/>
              <a:ext cx="901258" cy="927393"/>
            </a:xfrm>
            <a:prstGeom prst="ellipse">
              <a:avLst/>
            </a:prstGeom>
            <a:solidFill>
              <a:srgbClr val="199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627784" y="3437711"/>
              <a:ext cx="901258" cy="927393"/>
            </a:xfrm>
            <a:prstGeom prst="ellipse">
              <a:avLst/>
            </a:prstGeom>
            <a:solidFill>
              <a:srgbClr val="199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714475" y="2312524"/>
              <a:ext cx="901258" cy="927393"/>
            </a:xfrm>
            <a:prstGeom prst="ellipse">
              <a:avLst/>
            </a:prstGeom>
            <a:solidFill>
              <a:srgbClr val="199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738575" y="2240516"/>
              <a:ext cx="901258" cy="927393"/>
            </a:xfrm>
            <a:prstGeom prst="ellipse">
              <a:avLst/>
            </a:prstGeom>
            <a:solidFill>
              <a:srgbClr val="199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38576" y="3426339"/>
              <a:ext cx="901258" cy="927393"/>
            </a:xfrm>
            <a:prstGeom prst="ellipse">
              <a:avLst/>
            </a:prstGeom>
            <a:solidFill>
              <a:srgbClr val="199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726526" y="1664452"/>
              <a:ext cx="901258" cy="927393"/>
            </a:xfrm>
            <a:prstGeom prst="ellipse">
              <a:avLst/>
            </a:prstGeom>
            <a:solidFill>
              <a:srgbClr val="199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639834" y="2735861"/>
              <a:ext cx="1004108" cy="1058816"/>
            </a:xfrm>
            <a:prstGeom prst="ellipse">
              <a:avLst/>
            </a:prstGeom>
            <a:solidFill>
              <a:srgbClr val="FF575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14" name="组合 13"/>
            <p:cNvGrpSpPr/>
            <p:nvPr/>
          </p:nvGrpSpPr>
          <p:grpSpPr>
            <a:xfrm>
              <a:off x="631721" y="1898706"/>
              <a:ext cx="3090867" cy="2804552"/>
              <a:chOff x="738575" y="1898706"/>
              <a:chExt cx="3090867" cy="2804552"/>
            </a:xfrm>
            <a:grpFill/>
          </p:grpSpPr>
          <p:sp>
            <p:nvSpPr>
              <p:cNvPr id="15" name="TextBox 14"/>
              <p:cNvSpPr txBox="1"/>
              <p:nvPr/>
            </p:nvSpPr>
            <p:spPr>
              <a:xfrm>
                <a:off x="1726526" y="1898706"/>
                <a:ext cx="1114966" cy="549766"/>
              </a:xfrm>
              <a:prstGeom prst="rect">
                <a:avLst/>
              </a:prstGeom>
              <a:noFill/>
            </p:spPr>
            <p:txBody>
              <a:bodyPr wrap="square" rtlCol="0">
                <a:spAutoFit/>
              </a:bodyPr>
              <a:lstStyle/>
              <a:p>
                <a:pPr algn="ctr">
                  <a:lnSpc>
                    <a:spcPct val="110000"/>
                  </a:lnSpc>
                </a:pPr>
                <a:r>
                  <a:rPr lang="zh-CN" altLang="en-US" sz="1400" dirty="0" smtClean="0">
                    <a:solidFill>
                      <a:schemeClr val="bg1"/>
                    </a:solidFill>
                    <a:latin typeface="微软雅黑" panose="020B0503020204020204" pitchFamily="34" charset="-122"/>
                    <a:ea typeface="微软雅黑" panose="020B0503020204020204" pitchFamily="34" charset="-122"/>
                  </a:rPr>
                  <a:t>人力资源</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lnSpc>
                    <a:spcPct val="110000"/>
                  </a:lnSpc>
                </a:pPr>
                <a:r>
                  <a:rPr lang="zh-CN" altLang="en-US" sz="1400" dirty="0" smtClean="0">
                    <a:solidFill>
                      <a:schemeClr val="bg1"/>
                    </a:solidFill>
                    <a:latin typeface="微软雅黑" panose="020B0503020204020204" pitchFamily="34" charset="-122"/>
                    <a:ea typeface="微软雅黑" panose="020B0503020204020204" pitchFamily="34" charset="-122"/>
                  </a:rPr>
                  <a:t>规划</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2714476" y="2541277"/>
                <a:ext cx="1114966" cy="523220"/>
              </a:xfrm>
              <a:prstGeom prst="rect">
                <a:avLst/>
              </a:prstGeom>
              <a:noFill/>
            </p:spPr>
            <p:txBody>
              <a:bodyPr wrap="square" rtlCol="0">
                <a:spAutoFit/>
              </a:bodyP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招聘</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r>
                  <a:rPr lang="zh-CN" altLang="en-US" sz="1400" dirty="0" smtClean="0">
                    <a:solidFill>
                      <a:schemeClr val="bg1"/>
                    </a:solidFill>
                    <a:latin typeface="微软雅黑" panose="020B0503020204020204" pitchFamily="34" charset="-122"/>
                    <a:ea typeface="微软雅黑" panose="020B0503020204020204" pitchFamily="34" charset="-122"/>
                  </a:rPr>
                  <a:t>选拔</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2627785" y="3628426"/>
                <a:ext cx="1114966" cy="523220"/>
              </a:xfrm>
              <a:prstGeom prst="rect">
                <a:avLst/>
              </a:prstGeom>
              <a:noFill/>
            </p:spPr>
            <p:txBody>
              <a:bodyPr wrap="square" rtlCol="0">
                <a:spAutoFit/>
              </a:bodyP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培训</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r>
                  <a:rPr lang="zh-CN" altLang="en-US" sz="1400" dirty="0" smtClean="0">
                    <a:solidFill>
                      <a:schemeClr val="bg1"/>
                    </a:solidFill>
                    <a:latin typeface="微软雅黑" panose="020B0503020204020204" pitchFamily="34" charset="-122"/>
                    <a:ea typeface="微软雅黑" panose="020B0503020204020204" pitchFamily="34" charset="-122"/>
                  </a:rPr>
                  <a:t>开发</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1668637" y="4180038"/>
                <a:ext cx="1114966" cy="523220"/>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薪</a:t>
                </a:r>
                <a:r>
                  <a:rPr lang="zh-CN" altLang="en-US" sz="1400" dirty="0" smtClean="0">
                    <a:solidFill>
                      <a:schemeClr val="bg1"/>
                    </a:solidFill>
                    <a:latin typeface="微软雅黑" panose="020B0503020204020204" pitchFamily="34" charset="-122"/>
                    <a:ea typeface="微软雅黑" panose="020B0503020204020204" pitchFamily="34" charset="-122"/>
                  </a:rPr>
                  <a:t>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r>
                  <a:rPr lang="zh-CN" altLang="en-US" sz="1400" dirty="0" smtClean="0">
                    <a:solidFill>
                      <a:schemeClr val="bg1"/>
                    </a:solidFill>
                    <a:latin typeface="微软雅黑" panose="020B0503020204020204" pitchFamily="34" charset="-122"/>
                    <a:ea typeface="微软雅黑" panose="020B0503020204020204" pitchFamily="34" charset="-122"/>
                  </a:rPr>
                  <a:t>激励</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738575" y="3653059"/>
                <a:ext cx="1114966" cy="523220"/>
              </a:xfrm>
              <a:prstGeom prst="rect">
                <a:avLst/>
              </a:prstGeom>
              <a:noFill/>
            </p:spPr>
            <p:txBody>
              <a:bodyPr wrap="square" rtlCol="0">
                <a:spAutoFit/>
              </a:bodyP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员工</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r>
                  <a:rPr lang="zh-CN" altLang="en-US" sz="1400" dirty="0" smtClean="0">
                    <a:solidFill>
                      <a:schemeClr val="bg1"/>
                    </a:solidFill>
                    <a:latin typeface="微软雅黑" panose="020B0503020204020204" pitchFamily="34" charset="-122"/>
                    <a:ea typeface="微软雅黑" panose="020B0503020204020204" pitchFamily="34" charset="-122"/>
                  </a:rPr>
                  <a:t>关系</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738575" y="2439942"/>
                <a:ext cx="1114966" cy="523220"/>
              </a:xfrm>
              <a:prstGeom prst="rect">
                <a:avLst/>
              </a:prstGeom>
              <a:noFill/>
            </p:spPr>
            <p:txBody>
              <a:bodyPr wrap="square" rtlCol="0">
                <a:spAutoFit/>
              </a:bodyP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组织</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r>
                  <a:rPr lang="zh-CN" altLang="en-US" sz="1400" dirty="0" smtClean="0">
                    <a:solidFill>
                      <a:schemeClr val="bg1"/>
                    </a:solidFill>
                    <a:latin typeface="微软雅黑" panose="020B0503020204020204" pitchFamily="34" charset="-122"/>
                    <a:ea typeface="微软雅黑" panose="020B0503020204020204" pitchFamily="34" charset="-122"/>
                  </a:rPr>
                  <a:t>发展</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1677561" y="3012488"/>
                <a:ext cx="1114966" cy="587469"/>
              </a:xfrm>
              <a:prstGeom prst="rect">
                <a:avLst/>
              </a:prstGeom>
              <a:noFill/>
            </p:spPr>
            <p:txBody>
              <a:bodyPr wrap="square" rtlCol="0">
                <a:spAutoFit/>
              </a:bodyPr>
              <a:lstStyle/>
              <a:p>
                <a:pPr algn="ctr">
                  <a:lnSpc>
                    <a:spcPct val="120000"/>
                  </a:lnSpc>
                </a:pPr>
                <a:r>
                  <a:rPr lang="zh-CN" altLang="en-US" sz="1400" b="1" dirty="0" smtClean="0">
                    <a:solidFill>
                      <a:schemeClr val="bg1"/>
                    </a:solidFill>
                    <a:latin typeface="微软雅黑" panose="020B0503020204020204" pitchFamily="34" charset="-122"/>
                    <a:ea typeface="微软雅黑" panose="020B0503020204020204" pitchFamily="34" charset="-122"/>
                  </a:rPr>
                  <a:t>人力资源</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sz="1400" b="1" dirty="0" smtClean="0">
                    <a:solidFill>
                      <a:schemeClr val="bg1"/>
                    </a:solidFill>
                    <a:latin typeface="微软雅黑" panose="020B0503020204020204" pitchFamily="34" charset="-122"/>
                    <a:ea typeface="微软雅黑" panose="020B0503020204020204" pitchFamily="34" charset="-122"/>
                  </a:rPr>
                  <a:t>管理</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sp>
        <p:nvSpPr>
          <p:cNvPr id="22" name="矩形 21"/>
          <p:cNvSpPr/>
          <p:nvPr/>
        </p:nvSpPr>
        <p:spPr>
          <a:xfrm>
            <a:off x="3738438" y="767082"/>
            <a:ext cx="4669036" cy="1840504"/>
          </a:xfrm>
          <a:prstGeom prst="rect">
            <a:avLst/>
          </a:prstGeom>
        </p:spPr>
        <p:txBody>
          <a:bodyPr wrap="square">
            <a:spAutoFit/>
          </a:bodyPr>
          <a:lstStyle/>
          <a:p>
            <a:pPr lvl="0" algn="just">
              <a:lnSpc>
                <a:spcPct val="120000"/>
              </a:lnSpc>
              <a:spcBef>
                <a:spcPts val="1200"/>
              </a:spcBef>
              <a:defRPr/>
            </a:pPr>
            <a:r>
              <a:rPr lang="zh-CN" altLang="en-US" dirty="0">
                <a:solidFill>
                  <a:srgbClr val="1995E1"/>
                </a:solidFill>
                <a:latin typeface="微软雅黑" pitchFamily="34" charset="-122"/>
                <a:ea typeface="微软雅黑" pitchFamily="34" charset="-122"/>
              </a:rPr>
              <a:t>员工激励体系丨</a:t>
            </a:r>
            <a:r>
              <a:rPr lang="zh-CN" altLang="en-US" kern="0" dirty="0">
                <a:solidFill>
                  <a:prstClr val="black">
                    <a:lumMod val="75000"/>
                    <a:lumOff val="25000"/>
                  </a:prstClr>
                </a:solidFill>
                <a:latin typeface="微软雅黑" pitchFamily="34" charset="-122"/>
                <a:ea typeface="微软雅黑" pitchFamily="34" charset="-122"/>
              </a:rPr>
              <a:t>建立了工资，奖金，福利，期权等多层次长短期结合的激励制度，总体保持市场领先的激励水平。</a:t>
            </a:r>
            <a:endParaRPr lang="en-US" altLang="zh-CN" kern="0" dirty="0">
              <a:solidFill>
                <a:prstClr val="black">
                  <a:lumMod val="75000"/>
                  <a:lumOff val="25000"/>
                </a:prstClr>
              </a:solidFill>
              <a:latin typeface="微软雅黑" pitchFamily="34" charset="-122"/>
              <a:ea typeface="微软雅黑" pitchFamily="34" charset="-122"/>
            </a:endParaRPr>
          </a:p>
          <a:p>
            <a:pPr lvl="0" algn="just">
              <a:lnSpc>
                <a:spcPct val="120000"/>
              </a:lnSpc>
              <a:spcBef>
                <a:spcPts val="1200"/>
              </a:spcBef>
              <a:defRPr/>
            </a:pPr>
            <a:r>
              <a:rPr lang="zh-CN" altLang="en-US" dirty="0">
                <a:solidFill>
                  <a:srgbClr val="1995E1"/>
                </a:solidFill>
                <a:latin typeface="微软雅黑" pitchFamily="34" charset="-122"/>
                <a:ea typeface="微软雅黑" pitchFamily="34" charset="-122"/>
              </a:rPr>
              <a:t>人员培训发展</a:t>
            </a:r>
            <a:r>
              <a:rPr lang="zh-CN" altLang="en-US" dirty="0">
                <a:solidFill>
                  <a:srgbClr val="1F497D"/>
                </a:solidFill>
                <a:latin typeface="微软雅黑" pitchFamily="34" charset="-122"/>
                <a:ea typeface="微软雅黑" pitchFamily="34" charset="-122"/>
              </a:rPr>
              <a:t>丨</a:t>
            </a:r>
            <a:r>
              <a:rPr lang="zh-CN" altLang="en-US" kern="0" dirty="0">
                <a:solidFill>
                  <a:prstClr val="black">
                    <a:lumMod val="75000"/>
                    <a:lumOff val="25000"/>
                  </a:prstClr>
                </a:solidFill>
                <a:latin typeface="微软雅黑" pitchFamily="34" charset="-122"/>
                <a:ea typeface="微软雅黑" pitchFamily="34" charset="-122"/>
              </a:rPr>
              <a:t>以恒生学院为载体，建立公司知识分享和传承机制，通过系统化的培训项目安排，推动组织能力的提升</a:t>
            </a:r>
            <a:r>
              <a:rPr lang="zh-CN" altLang="en-US" dirty="0">
                <a:solidFill>
                  <a:prstClr val="black">
                    <a:lumMod val="75000"/>
                    <a:lumOff val="25000"/>
                  </a:prstClr>
                </a:solidFill>
                <a:latin typeface="微软雅黑" pitchFamily="34" charset="-122"/>
                <a:ea typeface="微软雅黑" pitchFamily="34" charset="-122"/>
                <a:cs typeface="Arial" pitchFamily="34" charset="0"/>
              </a:rPr>
              <a:t>。</a:t>
            </a:r>
            <a:endParaRPr lang="en-US" altLang="zh-CN" dirty="0">
              <a:solidFill>
                <a:prstClr val="black">
                  <a:lumMod val="75000"/>
                  <a:lumOff val="25000"/>
                </a:prstClr>
              </a:solidFill>
              <a:latin typeface="微软雅黑" pitchFamily="34" charset="-122"/>
              <a:ea typeface="微软雅黑" pitchFamily="34" charset="-122"/>
              <a:cs typeface="Arial" pitchFamily="34" charset="0"/>
            </a:endParaRPr>
          </a:p>
          <a:p>
            <a:pPr lvl="0" algn="just">
              <a:lnSpc>
                <a:spcPct val="120000"/>
              </a:lnSpc>
              <a:spcBef>
                <a:spcPts val="1200"/>
              </a:spcBef>
              <a:defRPr/>
            </a:pPr>
            <a:r>
              <a:rPr lang="zh-CN" altLang="en-US" dirty="0">
                <a:solidFill>
                  <a:srgbClr val="1995E1"/>
                </a:solidFill>
                <a:latin typeface="微软雅黑" pitchFamily="34" charset="-122"/>
                <a:ea typeface="微软雅黑" pitchFamily="34" charset="-122"/>
              </a:rPr>
              <a:t>员工关系建设丨</a:t>
            </a:r>
            <a:r>
              <a:rPr lang="zh-CN" altLang="en-US" kern="0" dirty="0">
                <a:solidFill>
                  <a:prstClr val="black">
                    <a:lumMod val="75000"/>
                    <a:lumOff val="25000"/>
                  </a:prstClr>
                </a:solidFill>
                <a:latin typeface="微软雅黑" pitchFamily="34" charset="-122"/>
                <a:ea typeface="微软雅黑" pitchFamily="34" charset="-122"/>
              </a:rPr>
              <a:t>通过企业文化氛围宣导，团队建设项目，员工关怀活动，建立公司开放创新，民主和谐的气氛。</a:t>
            </a:r>
          </a:p>
        </p:txBody>
      </p:sp>
      <p:sp>
        <p:nvSpPr>
          <p:cNvPr id="24" name="TextBox 23"/>
          <p:cNvSpPr txBox="1"/>
          <p:nvPr/>
        </p:nvSpPr>
        <p:spPr>
          <a:xfrm>
            <a:off x="545570" y="164189"/>
            <a:ext cx="3350155" cy="523220"/>
          </a:xfrm>
          <a:prstGeom prst="rect">
            <a:avLst/>
          </a:prstGeom>
          <a:noFill/>
        </p:spPr>
        <p:txBody>
          <a:bodyPr wrap="square" rtlCol="0">
            <a:spAutoFit/>
          </a:bodyPr>
          <a:lstStyle/>
          <a:p>
            <a:r>
              <a:rPr lang="zh-CN" altLang="en-US" sz="2800" dirty="0">
                <a:solidFill>
                  <a:srgbClr val="1995E1"/>
                </a:solidFill>
                <a:latin typeface="微软雅黑" panose="020B0503020204020204" pitchFamily="34" charset="-122"/>
                <a:ea typeface="微软雅黑" panose="020B0503020204020204" pitchFamily="34" charset="-122"/>
              </a:rPr>
              <a:t>恒生人力资源体系</a:t>
            </a:r>
          </a:p>
        </p:txBody>
      </p:sp>
    </p:spTree>
    <p:extLst>
      <p:ext uri="{BB962C8B-B14F-4D97-AF65-F5344CB8AC3E}">
        <p14:creationId xmlns:p14="http://schemas.microsoft.com/office/powerpoint/2010/main" val="25015781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862709"/>
            <a:ext cx="8424936" cy="1107226"/>
          </a:xfrm>
          <a:prstGeom prst="rect">
            <a:avLst/>
          </a:prstGeom>
        </p:spPr>
        <p:txBody>
          <a:bodyPr wrap="square">
            <a:spAutoFit/>
          </a:bodyPr>
          <a:lstStyle/>
          <a:p>
            <a:pPr algn="just">
              <a:lnSpc>
                <a:spcPct val="130000"/>
              </a:lnSpc>
            </a:pPr>
            <a:r>
              <a:rPr lang="zh-CN" altLang="zh-CN" dirty="0">
                <a:solidFill>
                  <a:schemeClr val="tx1">
                    <a:lumMod val="75000"/>
                    <a:lumOff val="25000"/>
                  </a:schemeClr>
                </a:solidFill>
                <a:latin typeface="微软雅黑" pitchFamily="34" charset="-122"/>
                <a:ea typeface="微软雅黑" pitchFamily="34" charset="-122"/>
              </a:rPr>
              <a:t>恒生电子建立了专业、规范、高效的客户服务体系，已获得</a:t>
            </a:r>
            <a:r>
              <a:rPr lang="en-US" altLang="zh-CN" dirty="0">
                <a:solidFill>
                  <a:schemeClr val="tx1">
                    <a:lumMod val="75000"/>
                    <a:lumOff val="25000"/>
                  </a:schemeClr>
                </a:solidFill>
                <a:latin typeface="微软雅黑" pitchFamily="34" charset="-122"/>
                <a:ea typeface="微软雅黑" pitchFamily="34" charset="-122"/>
              </a:rPr>
              <a:t>ISO20000</a:t>
            </a:r>
            <a:r>
              <a:rPr lang="zh-CN" altLang="zh-CN" dirty="0">
                <a:solidFill>
                  <a:schemeClr val="tx1">
                    <a:lumMod val="75000"/>
                    <a:lumOff val="25000"/>
                  </a:schemeClr>
                </a:solidFill>
                <a:latin typeface="微软雅黑" pitchFamily="34" charset="-122"/>
                <a:ea typeface="微软雅黑" pitchFamily="34" charset="-122"/>
              </a:rPr>
              <a:t>管理体系认证。我们秉承“专业、价值、创新”的服务理念，致力于为广大客户提供及时、优质、创新的</a:t>
            </a:r>
            <a:r>
              <a:rPr lang="en-US" altLang="zh-CN" dirty="0">
                <a:solidFill>
                  <a:schemeClr val="tx1">
                    <a:lumMod val="75000"/>
                    <a:lumOff val="25000"/>
                  </a:schemeClr>
                </a:solidFill>
                <a:latin typeface="微软雅黑" pitchFamily="34" charset="-122"/>
                <a:ea typeface="微软雅黑" pitchFamily="34" charset="-122"/>
              </a:rPr>
              <a:t>IT</a:t>
            </a:r>
            <a:r>
              <a:rPr lang="zh-CN" altLang="zh-CN" dirty="0">
                <a:solidFill>
                  <a:schemeClr val="tx1">
                    <a:lumMod val="75000"/>
                    <a:lumOff val="25000"/>
                  </a:schemeClr>
                </a:solidFill>
                <a:latin typeface="微软雅黑" pitchFamily="34" charset="-122"/>
                <a:ea typeface="微软雅黑" pitchFamily="34" charset="-122"/>
              </a:rPr>
              <a:t>服务。通过遍布全国的近千名恒生工程师为客户提供软件实施、维护、培训服务，通过</a:t>
            </a:r>
            <a:r>
              <a:rPr lang="en-US" altLang="zh-CN" dirty="0">
                <a:solidFill>
                  <a:schemeClr val="tx1">
                    <a:lumMod val="75000"/>
                    <a:lumOff val="25000"/>
                  </a:schemeClr>
                </a:solidFill>
                <a:latin typeface="微软雅黑" pitchFamily="34" charset="-122"/>
                <a:ea typeface="微软雅黑" pitchFamily="34" charset="-122"/>
              </a:rPr>
              <a:t>7</a:t>
            </a:r>
            <a:r>
              <a:rPr lang="zh-CN" altLang="zh-CN" dirty="0">
                <a:solidFill>
                  <a:schemeClr val="tx1">
                    <a:lumMod val="75000"/>
                    <a:lumOff val="25000"/>
                  </a:schemeClr>
                </a:solidFill>
                <a:latin typeface="微软雅黑" pitchFamily="34" charset="-122"/>
                <a:ea typeface="微软雅黑" pitchFamily="34" charset="-122"/>
              </a:rPr>
              <a:t>×</a:t>
            </a:r>
            <a:r>
              <a:rPr lang="en-US" altLang="zh-CN" dirty="0">
                <a:solidFill>
                  <a:schemeClr val="tx1">
                    <a:lumMod val="75000"/>
                    <a:lumOff val="25000"/>
                  </a:schemeClr>
                </a:solidFill>
                <a:latin typeface="微软雅黑" pitchFamily="34" charset="-122"/>
                <a:ea typeface="微软雅黑" pitchFamily="34" charset="-122"/>
              </a:rPr>
              <a:t>24</a:t>
            </a:r>
            <a:r>
              <a:rPr lang="zh-CN" altLang="zh-CN" dirty="0">
                <a:solidFill>
                  <a:schemeClr val="tx1">
                    <a:lumMod val="75000"/>
                    <a:lumOff val="25000"/>
                  </a:schemeClr>
                </a:solidFill>
                <a:latin typeface="微软雅黑" pitchFamily="34" charset="-122"/>
                <a:ea typeface="微软雅黑" pitchFamily="34" charset="-122"/>
              </a:rPr>
              <a:t>小时客服热线提供专业的技术支持服务，通过客服网站、微信、微博等网络平台提供交互式的客户服务体验。</a:t>
            </a:r>
          </a:p>
        </p:txBody>
      </p:sp>
      <p:sp>
        <p:nvSpPr>
          <p:cNvPr id="3" name="TextBox 2"/>
          <p:cNvSpPr txBox="1"/>
          <p:nvPr/>
        </p:nvSpPr>
        <p:spPr>
          <a:xfrm>
            <a:off x="647564" y="2388432"/>
            <a:ext cx="4284476" cy="1990499"/>
          </a:xfrm>
          <a:prstGeom prst="bracketPair">
            <a:avLst>
              <a:gd name="adj" fmla="val 5044"/>
            </a:avLst>
          </a:prstGeom>
          <a:noFill/>
          <a:ln w="9525">
            <a:solidFill>
              <a:srgbClr val="1995E1"/>
            </a:solidFill>
            <a:prstDash val="solid"/>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indent="360000" algn="just">
              <a:lnSpc>
                <a:spcPct val="150000"/>
              </a:lnSpc>
              <a:spcBef>
                <a:spcPts val="600"/>
              </a:spcBef>
            </a:pPr>
            <a:r>
              <a:rPr lang="zh-CN" altLang="zh-CN" kern="0" dirty="0" smtClean="0">
                <a:solidFill>
                  <a:schemeClr val="tx1">
                    <a:lumMod val="75000"/>
                    <a:lumOff val="25000"/>
                  </a:schemeClr>
                </a:solidFill>
                <a:latin typeface="微软雅黑" pitchFamily="34" charset="-122"/>
                <a:ea typeface="微软雅黑" pitchFamily="34" charset="-122"/>
              </a:rPr>
              <a:t>恒</a:t>
            </a:r>
            <a:r>
              <a:rPr lang="zh-CN" altLang="zh-CN" kern="0" dirty="0">
                <a:solidFill>
                  <a:schemeClr val="tx1">
                    <a:lumMod val="75000"/>
                    <a:lumOff val="25000"/>
                  </a:schemeClr>
                </a:solidFill>
                <a:latin typeface="微软雅黑" pitchFamily="34" charset="-122"/>
                <a:ea typeface="微软雅黑" pitchFamily="34" charset="-122"/>
              </a:rPr>
              <a:t>生客服服务网站是向广大客服提供更优质服务的重要窗口，由客服门户网站、技术论坛、服务社区三大部分组成，同时也在丰富微博、微信</a:t>
            </a:r>
            <a:r>
              <a:rPr lang="zh-CN" altLang="zh-CN" kern="0" dirty="0" smtClean="0">
                <a:solidFill>
                  <a:schemeClr val="tx1">
                    <a:lumMod val="75000"/>
                    <a:lumOff val="25000"/>
                  </a:schemeClr>
                </a:solidFill>
                <a:latin typeface="微软雅黑" pitchFamily="34" charset="-122"/>
                <a:ea typeface="微软雅黑" pitchFamily="34" charset="-122"/>
              </a:rPr>
              <a:t>等</a:t>
            </a:r>
            <a:r>
              <a:rPr lang="zh-CN" altLang="en-US" kern="0" dirty="0" smtClean="0">
                <a:solidFill>
                  <a:schemeClr val="tx1">
                    <a:lumMod val="75000"/>
                    <a:lumOff val="25000"/>
                  </a:schemeClr>
                </a:solidFill>
                <a:latin typeface="微软雅黑" pitchFamily="34" charset="-122"/>
                <a:ea typeface="微软雅黑" pitchFamily="34" charset="-122"/>
              </a:rPr>
              <a:t>提供</a:t>
            </a:r>
            <a:r>
              <a:rPr lang="zh-CN" altLang="zh-CN" kern="0" dirty="0" smtClean="0">
                <a:solidFill>
                  <a:schemeClr val="tx1">
                    <a:lumMod val="75000"/>
                    <a:lumOff val="25000"/>
                  </a:schemeClr>
                </a:solidFill>
                <a:latin typeface="微软雅黑" pitchFamily="34" charset="-122"/>
                <a:ea typeface="微软雅黑" pitchFamily="34" charset="-122"/>
              </a:rPr>
              <a:t>服务</a:t>
            </a:r>
            <a:r>
              <a:rPr lang="zh-CN" altLang="zh-CN" kern="0" dirty="0">
                <a:solidFill>
                  <a:schemeClr val="tx1">
                    <a:lumMod val="75000"/>
                    <a:lumOff val="25000"/>
                  </a:schemeClr>
                </a:solidFill>
                <a:latin typeface="微软雅黑" pitchFamily="34" charset="-122"/>
                <a:ea typeface="微软雅黑" pitchFamily="34" charset="-122"/>
              </a:rPr>
              <a:t>渠道</a:t>
            </a:r>
            <a:r>
              <a:rPr lang="zh-CN" altLang="zh-CN" kern="0" dirty="0" smtClean="0">
                <a:solidFill>
                  <a:schemeClr val="tx1">
                    <a:lumMod val="75000"/>
                    <a:lumOff val="25000"/>
                  </a:schemeClr>
                </a:solidFill>
                <a:latin typeface="微软雅黑" pitchFamily="34" charset="-122"/>
                <a:ea typeface="微软雅黑" pitchFamily="34" charset="-122"/>
              </a:rPr>
              <a:t>。</a:t>
            </a:r>
            <a:endParaRPr lang="en-US" altLang="zh-CN" kern="0" dirty="0">
              <a:solidFill>
                <a:schemeClr val="tx1">
                  <a:lumMod val="75000"/>
                  <a:lumOff val="25000"/>
                </a:schemeClr>
              </a:solidFill>
              <a:latin typeface="微软雅黑" pitchFamily="34" charset="-122"/>
              <a:ea typeface="微软雅黑" pitchFamily="34" charset="-122"/>
            </a:endParaRPr>
          </a:p>
          <a:p>
            <a:pPr indent="360000" algn="just">
              <a:lnSpc>
                <a:spcPct val="150000"/>
              </a:lnSpc>
              <a:spcBef>
                <a:spcPts val="600"/>
              </a:spcBef>
            </a:pPr>
            <a:r>
              <a:rPr lang="zh-CN" altLang="zh-CN" kern="0" dirty="0" smtClean="0">
                <a:solidFill>
                  <a:schemeClr val="tx1">
                    <a:lumMod val="75000"/>
                    <a:lumOff val="25000"/>
                  </a:schemeClr>
                </a:solidFill>
                <a:latin typeface="微软雅黑" pitchFamily="34" charset="-122"/>
                <a:ea typeface="微软雅黑" pitchFamily="34" charset="-122"/>
              </a:rPr>
              <a:t>我们</a:t>
            </a:r>
            <a:r>
              <a:rPr lang="zh-CN" altLang="zh-CN" kern="0" dirty="0">
                <a:solidFill>
                  <a:schemeClr val="tx1">
                    <a:lumMod val="75000"/>
                    <a:lumOff val="25000"/>
                  </a:schemeClr>
                </a:solidFill>
                <a:latin typeface="微软雅黑" pitchFamily="34" charset="-122"/>
                <a:ea typeface="微软雅黑" pitchFamily="34" charset="-122"/>
              </a:rPr>
              <a:t>会及时发布行业动态、系统信息和服务公告，并提供程序和资料下载，通过在线客服方式提供技术支持和帮助</a:t>
            </a:r>
            <a:r>
              <a:rPr lang="zh-CN" altLang="zh-CN" kern="0" dirty="0" smtClean="0">
                <a:solidFill>
                  <a:schemeClr val="tx1">
                    <a:lumMod val="75000"/>
                    <a:lumOff val="25000"/>
                  </a:schemeClr>
                </a:solidFill>
                <a:latin typeface="微软雅黑" pitchFamily="34" charset="-122"/>
                <a:ea typeface="微软雅黑" pitchFamily="34" charset="-122"/>
              </a:rPr>
              <a:t>。</a:t>
            </a:r>
            <a:endParaRPr lang="en-US" altLang="zh-CN" kern="0" dirty="0" smtClean="0">
              <a:solidFill>
                <a:schemeClr val="tx1">
                  <a:lumMod val="75000"/>
                  <a:lumOff val="25000"/>
                </a:schemeClr>
              </a:solidFill>
              <a:latin typeface="微软雅黑" pitchFamily="34" charset="-122"/>
              <a:ea typeface="微软雅黑" pitchFamily="34" charset="-122"/>
            </a:endParaRPr>
          </a:p>
        </p:txBody>
      </p:sp>
      <p:pic>
        <p:nvPicPr>
          <p:cNvPr id="4" name="图片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74336" y="1847850"/>
            <a:ext cx="3246136" cy="2753667"/>
          </a:xfrm>
          <a:prstGeom prst="rect">
            <a:avLst/>
          </a:prstGeom>
        </p:spPr>
      </p:pic>
      <p:sp>
        <p:nvSpPr>
          <p:cNvPr id="5" name="TextBox 4"/>
          <p:cNvSpPr txBox="1"/>
          <p:nvPr/>
        </p:nvSpPr>
        <p:spPr>
          <a:xfrm>
            <a:off x="545570" y="164189"/>
            <a:ext cx="3350155" cy="523220"/>
          </a:xfrm>
          <a:prstGeom prst="rect">
            <a:avLst/>
          </a:prstGeom>
          <a:noFill/>
        </p:spPr>
        <p:txBody>
          <a:bodyPr wrap="square" rtlCol="0">
            <a:spAutoFit/>
          </a:bodyPr>
          <a:lstStyle/>
          <a:p>
            <a:r>
              <a:rPr lang="zh-CN" altLang="en-US" sz="2800" dirty="0">
                <a:solidFill>
                  <a:srgbClr val="1995E1"/>
                </a:solidFill>
                <a:latin typeface="微软雅黑" panose="020B0503020204020204" pitchFamily="34" charset="-122"/>
                <a:ea typeface="微软雅黑" panose="020B0503020204020204" pitchFamily="34" charset="-122"/>
              </a:rPr>
              <a:t>恒生客户服务体系</a:t>
            </a:r>
          </a:p>
        </p:txBody>
      </p:sp>
    </p:spTree>
    <p:extLst>
      <p:ext uri="{BB962C8B-B14F-4D97-AF65-F5344CB8AC3E}">
        <p14:creationId xmlns:p14="http://schemas.microsoft.com/office/powerpoint/2010/main" val="37545314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30802" y="751432"/>
            <a:ext cx="1784548" cy="2693045"/>
          </a:xfrm>
          <a:prstGeom prst="rect">
            <a:avLst/>
          </a:prstGeom>
        </p:spPr>
        <p:txBody>
          <a:bodyPr wrap="square">
            <a:spAutoFit/>
          </a:bodyPr>
          <a:lstStyle/>
          <a:p>
            <a:pPr algn="just">
              <a:lnSpc>
                <a:spcPct val="130000"/>
              </a:lnSpc>
            </a:pPr>
            <a:r>
              <a:rPr lang="zh-CN" altLang="en-US" dirty="0" smtClean="0">
                <a:solidFill>
                  <a:schemeClr val="tx1">
                    <a:lumMod val="75000"/>
                    <a:lumOff val="25000"/>
                  </a:schemeClr>
                </a:solidFill>
                <a:latin typeface="微软雅黑" pitchFamily="34" charset="-122"/>
                <a:ea typeface="微软雅黑" pitchFamily="34" charset="-122"/>
              </a:rPr>
              <a:t>恒</a:t>
            </a:r>
            <a:r>
              <a:rPr lang="zh-CN" altLang="zh-CN" dirty="0" smtClean="0">
                <a:solidFill>
                  <a:schemeClr val="tx1">
                    <a:lumMod val="75000"/>
                    <a:lumOff val="25000"/>
                  </a:schemeClr>
                </a:solidFill>
                <a:latin typeface="微软雅黑" pitchFamily="34" charset="-122"/>
                <a:ea typeface="微软雅黑" pitchFamily="34" charset="-122"/>
              </a:rPr>
              <a:t>生</a:t>
            </a:r>
            <a:r>
              <a:rPr lang="zh-CN" altLang="zh-CN" dirty="0">
                <a:solidFill>
                  <a:schemeClr val="tx1">
                    <a:lumMod val="75000"/>
                    <a:lumOff val="25000"/>
                  </a:schemeClr>
                </a:solidFill>
                <a:latin typeface="微软雅黑" pitchFamily="34" charset="-122"/>
                <a:ea typeface="微软雅黑" pitchFamily="34" charset="-122"/>
              </a:rPr>
              <a:t>电子建立了覆盖了</a:t>
            </a:r>
            <a:r>
              <a:rPr lang="en-US" altLang="zh-CN" dirty="0">
                <a:solidFill>
                  <a:schemeClr val="tx1">
                    <a:lumMod val="75000"/>
                    <a:lumOff val="25000"/>
                  </a:schemeClr>
                </a:solidFill>
                <a:latin typeface="微软雅黑" pitchFamily="34" charset="-122"/>
                <a:ea typeface="微软雅黑" pitchFamily="34" charset="-122"/>
              </a:rPr>
              <a:t>1.0</a:t>
            </a:r>
            <a:r>
              <a:rPr lang="zh-CN" altLang="zh-CN" dirty="0">
                <a:solidFill>
                  <a:schemeClr val="tx1">
                    <a:lumMod val="75000"/>
                    <a:lumOff val="25000"/>
                  </a:schemeClr>
                </a:solidFill>
                <a:latin typeface="微软雅黑" pitchFamily="34" charset="-122"/>
                <a:ea typeface="微软雅黑" pitchFamily="34" charset="-122"/>
              </a:rPr>
              <a:t>和</a:t>
            </a:r>
            <a:r>
              <a:rPr lang="en-US" altLang="zh-CN" dirty="0">
                <a:solidFill>
                  <a:schemeClr val="tx1">
                    <a:lumMod val="75000"/>
                    <a:lumOff val="25000"/>
                  </a:schemeClr>
                </a:solidFill>
                <a:latin typeface="微软雅黑" pitchFamily="34" charset="-122"/>
                <a:ea typeface="微软雅黑" pitchFamily="34" charset="-122"/>
              </a:rPr>
              <a:t>2.0</a:t>
            </a:r>
            <a:r>
              <a:rPr lang="zh-CN" altLang="zh-CN" dirty="0">
                <a:solidFill>
                  <a:schemeClr val="tx1">
                    <a:lumMod val="75000"/>
                    <a:lumOff val="25000"/>
                  </a:schemeClr>
                </a:solidFill>
                <a:latin typeface="微软雅黑" pitchFamily="34" charset="-122"/>
                <a:ea typeface="微软雅黑" pitchFamily="34" charset="-122"/>
              </a:rPr>
              <a:t>业务、全生命周期的产品管理体系，通过高效的产品管理、技术管理、配置管理、技术资源管理，提高产品投资效益、保持核心竞争力和确保软件资产安全。</a:t>
            </a:r>
          </a:p>
        </p:txBody>
      </p:sp>
      <p:sp>
        <p:nvSpPr>
          <p:cNvPr id="6" name="TextBox 5"/>
          <p:cNvSpPr txBox="1"/>
          <p:nvPr/>
        </p:nvSpPr>
        <p:spPr>
          <a:xfrm>
            <a:off x="545570" y="164189"/>
            <a:ext cx="3350155" cy="523220"/>
          </a:xfrm>
          <a:prstGeom prst="rect">
            <a:avLst/>
          </a:prstGeom>
          <a:noFill/>
        </p:spPr>
        <p:txBody>
          <a:bodyPr wrap="square" rtlCol="0">
            <a:spAutoFit/>
          </a:bodyPr>
          <a:lstStyle/>
          <a:p>
            <a:r>
              <a:rPr lang="zh-CN" altLang="en-US" sz="2800" dirty="0">
                <a:solidFill>
                  <a:srgbClr val="1995E1"/>
                </a:solidFill>
                <a:latin typeface="微软雅黑" panose="020B0503020204020204" pitchFamily="34" charset="-122"/>
                <a:ea typeface="微软雅黑" panose="020B0503020204020204" pitchFamily="34" charset="-122"/>
              </a:rPr>
              <a:t>恒生产品管理体系</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746" y="751432"/>
            <a:ext cx="6294847" cy="4019245"/>
          </a:xfrm>
          <a:prstGeom prst="rect">
            <a:avLst/>
          </a:prstGeom>
        </p:spPr>
      </p:pic>
    </p:spTree>
    <p:extLst>
      <p:ext uri="{BB962C8B-B14F-4D97-AF65-F5344CB8AC3E}">
        <p14:creationId xmlns:p14="http://schemas.microsoft.com/office/powerpoint/2010/main" val="29963951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545570" y="857132"/>
            <a:ext cx="8122180" cy="3851371"/>
            <a:chOff x="458380" y="704850"/>
            <a:chExt cx="8209370" cy="3892715"/>
          </a:xfrm>
        </p:grpSpPr>
        <p:sp>
          <p:nvSpPr>
            <p:cNvPr id="2" name="矩形 1"/>
            <p:cNvSpPr/>
            <p:nvPr/>
          </p:nvSpPr>
          <p:spPr>
            <a:xfrm>
              <a:off x="6886575" y="811231"/>
              <a:ext cx="1781175" cy="3213187"/>
            </a:xfrm>
            <a:prstGeom prst="rect">
              <a:avLst/>
            </a:prstGeom>
          </p:spPr>
          <p:txBody>
            <a:bodyPr wrap="square">
              <a:spAutoFit/>
            </a:bodyPr>
            <a:lstStyle/>
            <a:p>
              <a:pPr algn="just">
                <a:lnSpc>
                  <a:spcPct val="130000"/>
                </a:lnSpc>
              </a:pPr>
              <a:r>
                <a:rPr lang="zh-CN" altLang="zh-CN" dirty="0" smtClean="0">
                  <a:solidFill>
                    <a:schemeClr val="tx1">
                      <a:lumMod val="75000"/>
                      <a:lumOff val="25000"/>
                    </a:schemeClr>
                  </a:solidFill>
                  <a:latin typeface="微软雅黑" pitchFamily="34" charset="-122"/>
                  <a:ea typeface="微软雅黑" pitchFamily="34" charset="-122"/>
                </a:rPr>
                <a:t>恒</a:t>
              </a:r>
              <a:r>
                <a:rPr lang="zh-CN" altLang="zh-CN" dirty="0">
                  <a:solidFill>
                    <a:schemeClr val="tx1">
                      <a:lumMod val="75000"/>
                      <a:lumOff val="25000"/>
                    </a:schemeClr>
                  </a:solidFill>
                  <a:latin typeface="微软雅黑" pitchFamily="34" charset="-122"/>
                  <a:ea typeface="微软雅黑" pitchFamily="34" charset="-122"/>
                </a:rPr>
                <a:t>生电子拥有业界公认的出色管理和服务，是国内首批通过</a:t>
              </a:r>
              <a:r>
                <a:rPr lang="en-GB" altLang="zh-CN" dirty="0">
                  <a:solidFill>
                    <a:schemeClr val="tx1">
                      <a:lumMod val="75000"/>
                      <a:lumOff val="25000"/>
                    </a:schemeClr>
                  </a:solidFill>
                  <a:latin typeface="微软雅黑" pitchFamily="34" charset="-122"/>
                  <a:ea typeface="微软雅黑" pitchFamily="34" charset="-122"/>
                </a:rPr>
                <a:t>ISO9001</a:t>
              </a:r>
              <a:r>
                <a:rPr lang="zh-CN" altLang="zh-CN" dirty="0">
                  <a:solidFill>
                    <a:schemeClr val="tx1">
                      <a:lumMod val="75000"/>
                      <a:lumOff val="25000"/>
                    </a:schemeClr>
                  </a:solidFill>
                  <a:latin typeface="微软雅黑" pitchFamily="34" charset="-122"/>
                  <a:ea typeface="微软雅黑" pitchFamily="34" charset="-122"/>
                </a:rPr>
                <a:t>国际质量认证的软件企业。</a:t>
              </a:r>
              <a:r>
                <a:rPr lang="en-GB" altLang="zh-CN" dirty="0">
                  <a:solidFill>
                    <a:schemeClr val="tx1">
                      <a:lumMod val="75000"/>
                      <a:lumOff val="25000"/>
                    </a:schemeClr>
                  </a:solidFill>
                  <a:latin typeface="微软雅黑" pitchFamily="34" charset="-122"/>
                  <a:ea typeface="微软雅黑" pitchFamily="34" charset="-122"/>
                </a:rPr>
                <a:t>2007</a:t>
              </a:r>
              <a:r>
                <a:rPr lang="zh-CN" altLang="zh-CN" dirty="0">
                  <a:solidFill>
                    <a:schemeClr val="tx1">
                      <a:lumMod val="75000"/>
                      <a:lumOff val="25000"/>
                    </a:schemeClr>
                  </a:solidFill>
                  <a:latin typeface="微软雅黑" pitchFamily="34" charset="-122"/>
                  <a:ea typeface="微软雅黑" pitchFamily="34" charset="-122"/>
                </a:rPr>
                <a:t>年恒生电子通过</a:t>
              </a:r>
              <a:r>
                <a:rPr lang="en-GB" altLang="zh-CN" dirty="0">
                  <a:solidFill>
                    <a:schemeClr val="tx1">
                      <a:lumMod val="75000"/>
                      <a:lumOff val="25000"/>
                    </a:schemeClr>
                  </a:solidFill>
                  <a:latin typeface="微软雅黑" pitchFamily="34" charset="-122"/>
                  <a:ea typeface="微软雅黑" pitchFamily="34" charset="-122"/>
                </a:rPr>
                <a:t>CMMI L4</a:t>
              </a:r>
              <a:r>
                <a:rPr lang="zh-CN" altLang="zh-CN" dirty="0">
                  <a:solidFill>
                    <a:schemeClr val="tx1">
                      <a:lumMod val="75000"/>
                      <a:lumOff val="25000"/>
                    </a:schemeClr>
                  </a:solidFill>
                  <a:latin typeface="微软雅黑" pitchFamily="34" charset="-122"/>
                  <a:ea typeface="微软雅黑" pitchFamily="34" charset="-122"/>
                </a:rPr>
                <a:t>评估，</a:t>
              </a:r>
              <a:r>
                <a:rPr lang="en-GB" altLang="zh-CN" dirty="0">
                  <a:solidFill>
                    <a:schemeClr val="tx1">
                      <a:lumMod val="75000"/>
                      <a:lumOff val="25000"/>
                    </a:schemeClr>
                  </a:solidFill>
                  <a:latin typeface="微软雅黑" pitchFamily="34" charset="-122"/>
                  <a:ea typeface="微软雅黑" pitchFamily="34" charset="-122"/>
                </a:rPr>
                <a:t>2008</a:t>
              </a:r>
              <a:r>
                <a:rPr lang="zh-CN" altLang="zh-CN" dirty="0">
                  <a:solidFill>
                    <a:schemeClr val="tx1">
                      <a:lumMod val="75000"/>
                      <a:lumOff val="25000"/>
                    </a:schemeClr>
                  </a:solidFill>
                  <a:latin typeface="微软雅黑" pitchFamily="34" charset="-122"/>
                  <a:ea typeface="微软雅黑" pitchFamily="34" charset="-122"/>
                </a:rPr>
                <a:t>年通过</a:t>
              </a:r>
              <a:r>
                <a:rPr lang="en-GB" altLang="zh-CN" dirty="0">
                  <a:solidFill>
                    <a:schemeClr val="tx1">
                      <a:lumMod val="75000"/>
                      <a:lumOff val="25000"/>
                    </a:schemeClr>
                  </a:solidFill>
                  <a:latin typeface="微软雅黑" pitchFamily="34" charset="-122"/>
                  <a:ea typeface="微软雅黑" pitchFamily="34" charset="-122"/>
                </a:rPr>
                <a:t>ISO27001</a:t>
              </a:r>
              <a:r>
                <a:rPr lang="zh-CN" altLang="zh-CN" dirty="0">
                  <a:solidFill>
                    <a:schemeClr val="tx1">
                      <a:lumMod val="75000"/>
                      <a:lumOff val="25000"/>
                    </a:schemeClr>
                  </a:solidFill>
                  <a:latin typeface="微软雅黑" pitchFamily="34" charset="-122"/>
                  <a:ea typeface="微软雅黑" pitchFamily="34" charset="-122"/>
                </a:rPr>
                <a:t>认证。完善的信息安全、产品研发质量控制体系保证了公司服务市场、服务客户的能力。</a:t>
              </a:r>
            </a:p>
          </p:txBody>
        </p:sp>
        <p:sp>
          <p:nvSpPr>
            <p:cNvPr id="3" name="矩形 2"/>
            <p:cNvSpPr/>
            <p:nvPr/>
          </p:nvSpPr>
          <p:spPr>
            <a:xfrm>
              <a:off x="458380" y="811231"/>
              <a:ext cx="6044669" cy="3786334"/>
            </a:xfrm>
            <a:prstGeom prst="rect">
              <a:avLst/>
            </a:prstGeom>
            <a:noFill/>
          </p:spPr>
        </p:sp>
        <p:sp>
          <p:nvSpPr>
            <p:cNvPr id="4" name="Text Box 1708"/>
            <p:cNvSpPr txBox="1">
              <a:spLocks noChangeArrowheads="1"/>
            </p:cNvSpPr>
            <p:nvPr/>
          </p:nvSpPr>
          <p:spPr bwMode="auto">
            <a:xfrm>
              <a:off x="1156420" y="1077941"/>
              <a:ext cx="969492" cy="3519624"/>
            </a:xfrm>
            <a:prstGeom prst="rect">
              <a:avLst/>
            </a:prstGeom>
            <a:solidFill>
              <a:srgbClr val="C8DBF9">
                <a:alpha val="50000"/>
              </a:srgbClr>
            </a:solidFill>
            <a:ln w="9525">
              <a:noFill/>
              <a:miter lim="800000"/>
              <a:headEnd/>
              <a:tailEnd/>
            </a:ln>
          </p:spPr>
          <p:txBody>
            <a:bodyPr rot="0" vert="horz" wrap="square" lIns="90000" tIns="10800" rIns="90000" bIns="46800" anchor="ctr" anchorCtr="0" upright="1">
              <a:noAutofit/>
            </a:bodyPr>
            <a:lstStyle/>
            <a:p>
              <a:pPr algn="just">
                <a:spcAft>
                  <a:spcPts val="0"/>
                </a:spcAft>
              </a:pPr>
              <a:r>
                <a:rPr lang="en-US" sz="1400" kern="100">
                  <a:effectLst/>
                  <a:latin typeface="微软雅黑" panose="020B0503020204020204" pitchFamily="34" charset="-122"/>
                  <a:ea typeface="微软雅黑" panose="020B0503020204020204" pitchFamily="34" charset="-122"/>
                  <a:cs typeface="Times New Roman"/>
                </a:rPr>
                <a:t> </a:t>
              </a:r>
              <a:endParaRPr lang="zh-CN" kern="100">
                <a:effectLst/>
                <a:latin typeface="微软雅黑" panose="020B0503020204020204" pitchFamily="34" charset="-122"/>
                <a:ea typeface="微软雅黑" panose="020B0503020204020204" pitchFamily="34" charset="-122"/>
                <a:cs typeface="Times New Roman"/>
              </a:endParaRPr>
            </a:p>
          </p:txBody>
        </p:sp>
        <p:sp>
          <p:nvSpPr>
            <p:cNvPr id="5" name="Text Box 1709"/>
            <p:cNvSpPr txBox="1">
              <a:spLocks noChangeArrowheads="1"/>
            </p:cNvSpPr>
            <p:nvPr/>
          </p:nvSpPr>
          <p:spPr bwMode="auto">
            <a:xfrm>
              <a:off x="518036" y="704850"/>
              <a:ext cx="317821" cy="3892715"/>
            </a:xfrm>
            <a:prstGeom prst="rect">
              <a:avLst/>
            </a:prstGeom>
            <a:solidFill>
              <a:srgbClr val="1995E1"/>
            </a:solidFill>
            <a:ln w="9525">
              <a:noFill/>
              <a:miter lim="800000"/>
              <a:headEnd/>
              <a:tailEnd/>
            </a:ln>
          </p:spPr>
          <p:txBody>
            <a:bodyPr rot="0" vert="horz" wrap="square" lIns="90000" tIns="1162800" rIns="90000" bIns="46800" anchor="t" anchorCtr="0" upright="1">
              <a:noAutofit/>
            </a:bodyPr>
            <a:lstStyle/>
            <a:p>
              <a:pPr algn="ctr">
                <a:spcAft>
                  <a:spcPts val="0"/>
                </a:spcAft>
              </a:pPr>
              <a:endParaRPr lang="en-US" altLang="zh-CN" sz="1400" kern="100" dirty="0" smtClean="0">
                <a:solidFill>
                  <a:schemeClr val="bg1"/>
                </a:solidFill>
                <a:latin typeface="微软雅黑" panose="020B0503020204020204" pitchFamily="34" charset="-122"/>
                <a:ea typeface="微软雅黑" panose="020B0503020204020204" pitchFamily="34" charset="-122"/>
                <a:cs typeface="Times New Roman"/>
              </a:endParaRPr>
            </a:p>
            <a:p>
              <a:pPr algn="ctr">
                <a:spcAft>
                  <a:spcPts val="0"/>
                </a:spcAft>
              </a:pPr>
              <a:endParaRPr lang="en-US" altLang="zh-CN" sz="1400" kern="100" dirty="0">
                <a:solidFill>
                  <a:schemeClr val="bg1"/>
                </a:solidFill>
                <a:latin typeface="微软雅黑" panose="020B0503020204020204" pitchFamily="34" charset="-122"/>
                <a:ea typeface="微软雅黑" panose="020B0503020204020204" pitchFamily="34" charset="-122"/>
                <a:cs typeface="Times New Roman"/>
              </a:endParaRPr>
            </a:p>
            <a:p>
              <a:pPr algn="ctr">
                <a:spcAft>
                  <a:spcPts val="0"/>
                </a:spcAft>
              </a:pPr>
              <a:r>
                <a:rPr lang="zh-CN" sz="1400" kern="100" dirty="0" smtClean="0">
                  <a:solidFill>
                    <a:schemeClr val="bg1"/>
                  </a:solidFill>
                  <a:latin typeface="微软雅黑" panose="020B0503020204020204" pitchFamily="34" charset="-122"/>
                  <a:ea typeface="微软雅黑" panose="020B0503020204020204" pitchFamily="34" charset="-122"/>
                  <a:cs typeface="Times New Roman"/>
                </a:rPr>
                <a:t>客户</a:t>
              </a:r>
              <a:r>
                <a:rPr lang="zh-CN" sz="1400" kern="100" dirty="0">
                  <a:solidFill>
                    <a:schemeClr val="bg1"/>
                  </a:solidFill>
                  <a:latin typeface="微软雅黑" panose="020B0503020204020204" pitchFamily="34" charset="-122"/>
                  <a:ea typeface="微软雅黑" panose="020B0503020204020204" pitchFamily="34" charset="-122"/>
                  <a:cs typeface="Times New Roman"/>
                </a:rPr>
                <a:t>需求</a:t>
              </a:r>
              <a:endParaRPr lang="zh-CN" kern="100" dirty="0">
                <a:solidFill>
                  <a:schemeClr val="bg1"/>
                </a:solidFill>
                <a:latin typeface="微软雅黑" panose="020B0503020204020204" pitchFamily="34" charset="-122"/>
                <a:ea typeface="微软雅黑" panose="020B0503020204020204" pitchFamily="34" charset="-122"/>
                <a:cs typeface="Times New Roman"/>
              </a:endParaRPr>
            </a:p>
          </p:txBody>
        </p:sp>
        <p:sp>
          <p:nvSpPr>
            <p:cNvPr id="6" name="Text Box 1710"/>
            <p:cNvSpPr txBox="1">
              <a:spLocks noChangeArrowheads="1"/>
            </p:cNvSpPr>
            <p:nvPr/>
          </p:nvSpPr>
          <p:spPr bwMode="auto">
            <a:xfrm>
              <a:off x="6399772" y="704850"/>
              <a:ext cx="298273" cy="3892715"/>
            </a:xfrm>
            <a:prstGeom prst="rect">
              <a:avLst/>
            </a:prstGeom>
            <a:solidFill>
              <a:srgbClr val="1995E1"/>
            </a:solidFill>
            <a:ln w="9525">
              <a:noFill/>
              <a:miter lim="800000"/>
              <a:headEnd/>
              <a:tailEnd/>
            </a:ln>
          </p:spPr>
          <p:txBody>
            <a:bodyPr rot="0" vert="horz" wrap="square" lIns="90000" tIns="1195200" rIns="90000" bIns="46800" anchor="t" anchorCtr="0" upright="1">
              <a:noAutofit/>
            </a:bodyPr>
            <a:lstStyle/>
            <a:p>
              <a:pPr algn="ctr">
                <a:spcAft>
                  <a:spcPts val="0"/>
                </a:spcAft>
              </a:pPr>
              <a:endParaRPr lang="en-US" altLang="zh-CN" sz="1400" kern="100" dirty="0" smtClean="0">
                <a:solidFill>
                  <a:schemeClr val="bg1"/>
                </a:solidFill>
                <a:latin typeface="微软雅黑" panose="020B0503020204020204" pitchFamily="34" charset="-122"/>
                <a:ea typeface="微软雅黑" panose="020B0503020204020204" pitchFamily="34" charset="-122"/>
                <a:cs typeface="Times New Roman"/>
              </a:endParaRPr>
            </a:p>
            <a:p>
              <a:pPr algn="ctr">
                <a:spcAft>
                  <a:spcPts val="0"/>
                </a:spcAft>
              </a:pPr>
              <a:endParaRPr lang="en-US" altLang="zh-CN" sz="1400" kern="100" dirty="0">
                <a:solidFill>
                  <a:schemeClr val="bg1"/>
                </a:solidFill>
                <a:latin typeface="微软雅黑" panose="020B0503020204020204" pitchFamily="34" charset="-122"/>
                <a:ea typeface="微软雅黑" panose="020B0503020204020204" pitchFamily="34" charset="-122"/>
                <a:cs typeface="Times New Roman"/>
              </a:endParaRPr>
            </a:p>
            <a:p>
              <a:pPr algn="ctr">
                <a:spcAft>
                  <a:spcPts val="0"/>
                </a:spcAft>
              </a:pPr>
              <a:r>
                <a:rPr lang="zh-CN" sz="1400" kern="100" dirty="0" smtClean="0">
                  <a:solidFill>
                    <a:schemeClr val="bg1"/>
                  </a:solidFill>
                  <a:latin typeface="微软雅黑" panose="020B0503020204020204" pitchFamily="34" charset="-122"/>
                  <a:ea typeface="微软雅黑" panose="020B0503020204020204" pitchFamily="34" charset="-122"/>
                  <a:cs typeface="Times New Roman"/>
                </a:rPr>
                <a:t>客户</a:t>
              </a:r>
              <a:r>
                <a:rPr lang="zh-CN" sz="1400" kern="100" dirty="0">
                  <a:solidFill>
                    <a:schemeClr val="bg1"/>
                  </a:solidFill>
                  <a:latin typeface="微软雅黑" panose="020B0503020204020204" pitchFamily="34" charset="-122"/>
                  <a:ea typeface="微软雅黑" panose="020B0503020204020204" pitchFamily="34" charset="-122"/>
                  <a:cs typeface="Times New Roman"/>
                </a:rPr>
                <a:t>满意</a:t>
              </a:r>
              <a:endParaRPr lang="zh-CN" kern="100" dirty="0">
                <a:solidFill>
                  <a:schemeClr val="bg1"/>
                </a:solidFill>
                <a:latin typeface="微软雅黑" panose="020B0503020204020204" pitchFamily="34" charset="-122"/>
                <a:ea typeface="微软雅黑" panose="020B0503020204020204" pitchFamily="34" charset="-122"/>
                <a:cs typeface="Times New Roman"/>
              </a:endParaRPr>
            </a:p>
          </p:txBody>
        </p:sp>
        <p:sp>
          <p:nvSpPr>
            <p:cNvPr id="7" name="Text Box 1711"/>
            <p:cNvSpPr txBox="1">
              <a:spLocks noChangeArrowheads="1"/>
            </p:cNvSpPr>
            <p:nvPr/>
          </p:nvSpPr>
          <p:spPr bwMode="auto">
            <a:xfrm>
              <a:off x="2306333" y="1077941"/>
              <a:ext cx="3442005" cy="296496"/>
            </a:xfrm>
            <a:prstGeom prst="rect">
              <a:avLst/>
            </a:prstGeom>
            <a:solidFill>
              <a:srgbClr val="1477B6"/>
            </a:solidFill>
            <a:ln w="9525">
              <a:noFill/>
              <a:miter lim="800000"/>
              <a:headEnd/>
              <a:tailEnd/>
            </a:ln>
          </p:spPr>
          <p:txBody>
            <a:bodyPr rot="0" vert="horz" wrap="square" lIns="90000" tIns="10800" rIns="90000" bIns="46800" anchor="ctr" anchorCtr="0" upright="1">
              <a:noAutofit/>
            </a:bodyPr>
            <a:lstStyle/>
            <a:p>
              <a:pPr algn="ctr">
                <a:spcAft>
                  <a:spcPts val="0"/>
                </a:spcAft>
              </a:pPr>
              <a:r>
                <a:rPr lang="zh-CN" kern="100" dirty="0">
                  <a:solidFill>
                    <a:schemeClr val="bg1"/>
                  </a:solidFill>
                  <a:effectLst/>
                  <a:latin typeface="微软雅黑" panose="020B0503020204020204" pitchFamily="34" charset="-122"/>
                  <a:ea typeface="微软雅黑" panose="020B0503020204020204" pitchFamily="34" charset="-122"/>
                  <a:cs typeface="Times New Roman"/>
                </a:rPr>
                <a:t>财务管理</a:t>
              </a:r>
              <a:r>
                <a:rPr lang="en-US" kern="100" dirty="0">
                  <a:solidFill>
                    <a:schemeClr val="bg1"/>
                  </a:solidFill>
                  <a:effectLst/>
                  <a:latin typeface="微软雅黑" panose="020B0503020204020204" pitchFamily="34" charset="-122"/>
                  <a:ea typeface="微软雅黑" panose="020B0503020204020204" pitchFamily="34" charset="-122"/>
                  <a:cs typeface="Times New Roman"/>
                </a:rPr>
                <a:t> / </a:t>
              </a:r>
              <a:r>
                <a:rPr lang="zh-CN" kern="100" dirty="0">
                  <a:solidFill>
                    <a:schemeClr val="bg1"/>
                  </a:solidFill>
                  <a:effectLst/>
                  <a:latin typeface="微软雅黑" panose="020B0503020204020204" pitchFamily="34" charset="-122"/>
                  <a:ea typeface="微软雅黑" panose="020B0503020204020204" pitchFamily="34" charset="-122"/>
                  <a:cs typeface="Times New Roman"/>
                </a:rPr>
                <a:t>合同管理</a:t>
              </a:r>
              <a:r>
                <a:rPr lang="en-US" kern="100" dirty="0">
                  <a:solidFill>
                    <a:schemeClr val="bg1"/>
                  </a:solidFill>
                  <a:effectLst/>
                  <a:latin typeface="微软雅黑" panose="020B0503020204020204" pitchFamily="34" charset="-122"/>
                  <a:ea typeface="微软雅黑" panose="020B0503020204020204" pitchFamily="34" charset="-122"/>
                  <a:cs typeface="Times New Roman"/>
                </a:rPr>
                <a:t> / </a:t>
              </a:r>
              <a:r>
                <a:rPr lang="zh-CN" kern="100" dirty="0">
                  <a:solidFill>
                    <a:schemeClr val="bg1"/>
                  </a:solidFill>
                  <a:effectLst/>
                  <a:latin typeface="微软雅黑" panose="020B0503020204020204" pitchFamily="34" charset="-122"/>
                  <a:ea typeface="微软雅黑" panose="020B0503020204020204" pitchFamily="34" charset="-122"/>
                  <a:cs typeface="Times New Roman"/>
                </a:rPr>
                <a:t>采购管理</a:t>
              </a:r>
              <a:r>
                <a:rPr lang="en-US" kern="100" dirty="0">
                  <a:solidFill>
                    <a:schemeClr val="bg1"/>
                  </a:solidFill>
                  <a:effectLst/>
                  <a:latin typeface="微软雅黑" panose="020B0503020204020204" pitchFamily="34" charset="-122"/>
                  <a:ea typeface="微软雅黑" panose="020B0503020204020204" pitchFamily="34" charset="-122"/>
                  <a:cs typeface="Times New Roman"/>
                </a:rPr>
                <a:t> / </a:t>
              </a:r>
              <a:r>
                <a:rPr lang="zh-CN" kern="100" dirty="0">
                  <a:solidFill>
                    <a:schemeClr val="bg1"/>
                  </a:solidFill>
                  <a:effectLst/>
                  <a:latin typeface="微软雅黑" panose="020B0503020204020204" pitchFamily="34" charset="-122"/>
                  <a:ea typeface="微软雅黑" panose="020B0503020204020204" pitchFamily="34" charset="-122"/>
                  <a:cs typeface="Times New Roman"/>
                </a:rPr>
                <a:t>法务管理</a:t>
              </a:r>
            </a:p>
          </p:txBody>
        </p:sp>
        <p:sp>
          <p:nvSpPr>
            <p:cNvPr id="8" name="Text Box 1712"/>
            <p:cNvSpPr txBox="1">
              <a:spLocks noChangeArrowheads="1"/>
            </p:cNvSpPr>
            <p:nvPr/>
          </p:nvSpPr>
          <p:spPr bwMode="auto">
            <a:xfrm>
              <a:off x="2306333" y="1374439"/>
              <a:ext cx="3442005" cy="316851"/>
            </a:xfrm>
            <a:prstGeom prst="rect">
              <a:avLst/>
            </a:prstGeom>
            <a:solidFill>
              <a:srgbClr val="1477B6"/>
            </a:solidFill>
            <a:ln w="9525">
              <a:noFill/>
              <a:miter lim="800000"/>
              <a:headEnd/>
              <a:tailEnd/>
            </a:ln>
          </p:spPr>
          <p:txBody>
            <a:bodyPr rot="0" vert="horz" wrap="square" lIns="90000" tIns="10800" rIns="90000" bIns="46800" anchor="ctr" anchorCtr="0" upright="1">
              <a:noAutofit/>
            </a:bodyPr>
            <a:lstStyle/>
            <a:p>
              <a:pPr algn="ctr">
                <a:spcAft>
                  <a:spcPts val="0"/>
                </a:spcAft>
              </a:pPr>
              <a:r>
                <a:rPr lang="zh-CN" kern="100" dirty="0">
                  <a:solidFill>
                    <a:schemeClr val="bg1"/>
                  </a:solidFill>
                  <a:effectLst/>
                  <a:latin typeface="微软雅黑" panose="020B0503020204020204" pitchFamily="34" charset="-122"/>
                  <a:ea typeface="微软雅黑" panose="020B0503020204020204" pitchFamily="34" charset="-122"/>
                  <a:cs typeface="Times New Roman"/>
                </a:rPr>
                <a:t>人力资源管理</a:t>
              </a:r>
              <a:r>
                <a:rPr lang="en-US" kern="100" dirty="0">
                  <a:solidFill>
                    <a:schemeClr val="bg1"/>
                  </a:solidFill>
                  <a:effectLst/>
                  <a:latin typeface="微软雅黑" panose="020B0503020204020204" pitchFamily="34" charset="-122"/>
                  <a:ea typeface="微软雅黑" panose="020B0503020204020204" pitchFamily="34" charset="-122"/>
                  <a:cs typeface="Times New Roman"/>
                </a:rPr>
                <a:t> / </a:t>
              </a:r>
              <a:r>
                <a:rPr lang="zh-CN" kern="100" dirty="0">
                  <a:solidFill>
                    <a:schemeClr val="bg1"/>
                  </a:solidFill>
                  <a:effectLst/>
                  <a:latin typeface="微软雅黑" panose="020B0503020204020204" pitchFamily="34" charset="-122"/>
                  <a:ea typeface="微软雅黑" panose="020B0503020204020204" pitchFamily="34" charset="-122"/>
                  <a:cs typeface="Times New Roman"/>
                </a:rPr>
                <a:t>行政支持</a:t>
              </a:r>
            </a:p>
          </p:txBody>
        </p:sp>
        <p:sp>
          <p:nvSpPr>
            <p:cNvPr id="9" name="Text Box 1713"/>
            <p:cNvSpPr txBox="1">
              <a:spLocks noChangeArrowheads="1"/>
            </p:cNvSpPr>
            <p:nvPr/>
          </p:nvSpPr>
          <p:spPr bwMode="auto">
            <a:xfrm>
              <a:off x="5752441" y="1077941"/>
              <a:ext cx="315647" cy="3519624"/>
            </a:xfrm>
            <a:prstGeom prst="rect">
              <a:avLst/>
            </a:prstGeom>
            <a:solidFill>
              <a:srgbClr val="1995E1">
                <a:alpha val="50000"/>
              </a:srgbClr>
            </a:solidFill>
            <a:ln w="9525">
              <a:noFill/>
              <a:miter lim="800000"/>
              <a:headEnd/>
              <a:tailEnd/>
            </a:ln>
          </p:spPr>
          <p:txBody>
            <a:bodyPr rot="0" vert="horz" wrap="square" lIns="90000" tIns="10800" rIns="90000" bIns="46800" anchor="ctr" anchorCtr="0" upright="1">
              <a:noAutofit/>
            </a:bodyPr>
            <a:lstStyle>
              <a:defPPr>
                <a:defRPr lang="zh-CN"/>
              </a:defPPr>
              <a:lvl1pPr algn="just">
                <a:spcAft>
                  <a:spcPts val="0"/>
                </a:spcAft>
                <a:defRPr sz="1400" kern="100">
                  <a:effectLst/>
                  <a:latin typeface="微软雅黑" panose="020B0503020204020204" pitchFamily="34" charset="-122"/>
                  <a:ea typeface="微软雅黑" panose="020B0503020204020204" pitchFamily="34" charset="-122"/>
                  <a:cs typeface="Times New Roman"/>
                </a:defRPr>
              </a:lvl1pPr>
            </a:lstStyle>
            <a:p>
              <a:r>
                <a:rPr lang="zh-CN" dirty="0">
                  <a:solidFill>
                    <a:schemeClr val="bg1"/>
                  </a:solidFill>
                </a:rPr>
                <a:t>风险管理</a:t>
              </a:r>
              <a:r>
                <a:rPr lang="en-US" dirty="0">
                  <a:solidFill>
                    <a:schemeClr val="bg1"/>
                  </a:solidFill>
                </a:rPr>
                <a:t>/</a:t>
              </a:r>
              <a:r>
                <a:rPr lang="zh-CN" dirty="0">
                  <a:solidFill>
                    <a:schemeClr val="bg1"/>
                  </a:solidFill>
                </a:rPr>
                <a:t>管理评审</a:t>
              </a:r>
            </a:p>
          </p:txBody>
        </p:sp>
        <p:sp>
          <p:nvSpPr>
            <p:cNvPr id="10" name="Text Box 1714"/>
            <p:cNvSpPr txBox="1">
              <a:spLocks noChangeArrowheads="1"/>
            </p:cNvSpPr>
            <p:nvPr/>
          </p:nvSpPr>
          <p:spPr bwMode="auto">
            <a:xfrm>
              <a:off x="2306333" y="1691290"/>
              <a:ext cx="3442005" cy="296288"/>
            </a:xfrm>
            <a:prstGeom prst="rect">
              <a:avLst/>
            </a:prstGeom>
            <a:solidFill>
              <a:srgbClr val="1477B6"/>
            </a:solidFill>
            <a:ln w="9525">
              <a:noFill/>
              <a:miter lim="800000"/>
              <a:headEnd/>
              <a:tailEnd/>
            </a:ln>
          </p:spPr>
          <p:txBody>
            <a:bodyPr rot="0" vert="horz" wrap="square" lIns="90000" tIns="10800" rIns="90000" bIns="46800" anchor="ctr" anchorCtr="0" upright="1">
              <a:noAutofit/>
            </a:bodyPr>
            <a:lstStyle/>
            <a:p>
              <a:pPr algn="ctr">
                <a:spcAft>
                  <a:spcPts val="0"/>
                </a:spcAft>
              </a:pPr>
              <a:r>
                <a:rPr lang="zh-CN" kern="100" dirty="0">
                  <a:solidFill>
                    <a:schemeClr val="bg1"/>
                  </a:solidFill>
                  <a:effectLst/>
                  <a:latin typeface="微软雅黑" panose="020B0503020204020204" pitchFamily="34" charset="-122"/>
                  <a:ea typeface="微软雅黑" panose="020B0503020204020204" pitchFamily="34" charset="-122"/>
                  <a:cs typeface="Times New Roman"/>
                </a:rPr>
                <a:t>产品管理</a:t>
              </a:r>
              <a:r>
                <a:rPr lang="en-US" kern="100" dirty="0">
                  <a:solidFill>
                    <a:schemeClr val="bg1"/>
                  </a:solidFill>
                  <a:effectLst/>
                  <a:latin typeface="微软雅黑" panose="020B0503020204020204" pitchFamily="34" charset="-122"/>
                  <a:ea typeface="微软雅黑" panose="020B0503020204020204" pitchFamily="34" charset="-122"/>
                  <a:cs typeface="Times New Roman"/>
                </a:rPr>
                <a:t> / </a:t>
              </a:r>
              <a:r>
                <a:rPr lang="zh-CN" kern="100" dirty="0">
                  <a:solidFill>
                    <a:schemeClr val="bg1"/>
                  </a:solidFill>
                  <a:effectLst/>
                  <a:latin typeface="微软雅黑" panose="020B0503020204020204" pitchFamily="34" charset="-122"/>
                  <a:ea typeface="微软雅黑" panose="020B0503020204020204" pitchFamily="34" charset="-122"/>
                  <a:cs typeface="Times New Roman"/>
                </a:rPr>
                <a:t>技术管理</a:t>
              </a:r>
              <a:r>
                <a:rPr lang="en-US" kern="100" dirty="0">
                  <a:solidFill>
                    <a:schemeClr val="bg1"/>
                  </a:solidFill>
                  <a:effectLst/>
                  <a:latin typeface="微软雅黑" panose="020B0503020204020204" pitchFamily="34" charset="-122"/>
                  <a:ea typeface="微软雅黑" panose="020B0503020204020204" pitchFamily="34" charset="-122"/>
                  <a:cs typeface="Times New Roman"/>
                </a:rPr>
                <a:t> / </a:t>
              </a:r>
              <a:r>
                <a:rPr lang="zh-CN" kern="100" dirty="0">
                  <a:solidFill>
                    <a:schemeClr val="bg1"/>
                  </a:solidFill>
                  <a:effectLst/>
                  <a:latin typeface="微软雅黑" panose="020B0503020204020204" pitchFamily="34" charset="-122"/>
                  <a:ea typeface="微软雅黑" panose="020B0503020204020204" pitchFamily="34" charset="-122"/>
                  <a:cs typeface="Times New Roman"/>
                </a:rPr>
                <a:t>软件研发管理 </a:t>
              </a:r>
            </a:p>
          </p:txBody>
        </p:sp>
        <p:sp>
          <p:nvSpPr>
            <p:cNvPr id="11" name="Text Box 1715"/>
            <p:cNvSpPr txBox="1">
              <a:spLocks noChangeArrowheads="1"/>
            </p:cNvSpPr>
            <p:nvPr/>
          </p:nvSpPr>
          <p:spPr bwMode="auto">
            <a:xfrm>
              <a:off x="2306333" y="1987577"/>
              <a:ext cx="3442005" cy="315020"/>
            </a:xfrm>
            <a:prstGeom prst="rect">
              <a:avLst/>
            </a:prstGeom>
            <a:solidFill>
              <a:srgbClr val="1477B6"/>
            </a:solidFill>
            <a:ln w="9525">
              <a:noFill/>
              <a:miter lim="800000"/>
              <a:headEnd/>
              <a:tailEnd/>
            </a:ln>
          </p:spPr>
          <p:txBody>
            <a:bodyPr rot="0" vert="horz" wrap="square" lIns="90000" tIns="10800" rIns="90000" bIns="46800" anchor="ctr" anchorCtr="0" upright="1">
              <a:noAutofit/>
            </a:bodyPr>
            <a:lstStyle/>
            <a:p>
              <a:pPr algn="ctr">
                <a:spcAft>
                  <a:spcPts val="0"/>
                </a:spcAft>
              </a:pPr>
              <a:r>
                <a:rPr lang="zh-CN" kern="100" dirty="0">
                  <a:solidFill>
                    <a:schemeClr val="bg1"/>
                  </a:solidFill>
                  <a:effectLst/>
                  <a:latin typeface="微软雅黑" panose="020B0503020204020204" pitchFamily="34" charset="-122"/>
                  <a:ea typeface="微软雅黑" panose="020B0503020204020204" pitchFamily="34" charset="-122"/>
                  <a:cs typeface="Times New Roman"/>
                </a:rPr>
                <a:t>市场管理</a:t>
              </a:r>
              <a:r>
                <a:rPr lang="en-US" kern="100" dirty="0">
                  <a:solidFill>
                    <a:schemeClr val="bg1"/>
                  </a:solidFill>
                  <a:effectLst/>
                  <a:latin typeface="微软雅黑" panose="020B0503020204020204" pitchFamily="34" charset="-122"/>
                  <a:ea typeface="微软雅黑" panose="020B0503020204020204" pitchFamily="34" charset="-122"/>
                  <a:cs typeface="Times New Roman"/>
                </a:rPr>
                <a:t> / </a:t>
              </a:r>
              <a:r>
                <a:rPr lang="zh-CN" kern="100" dirty="0">
                  <a:solidFill>
                    <a:schemeClr val="bg1"/>
                  </a:solidFill>
                  <a:effectLst/>
                  <a:latin typeface="微软雅黑" panose="020B0503020204020204" pitchFamily="34" charset="-122"/>
                  <a:ea typeface="微软雅黑" panose="020B0503020204020204" pitchFamily="34" charset="-122"/>
                  <a:cs typeface="Times New Roman"/>
                </a:rPr>
                <a:t>销售管理</a:t>
              </a:r>
            </a:p>
          </p:txBody>
        </p:sp>
        <p:sp>
          <p:nvSpPr>
            <p:cNvPr id="12" name="Text Box 1716"/>
            <p:cNvSpPr txBox="1">
              <a:spLocks noChangeArrowheads="1"/>
            </p:cNvSpPr>
            <p:nvPr/>
          </p:nvSpPr>
          <p:spPr bwMode="auto">
            <a:xfrm>
              <a:off x="2306333" y="2302598"/>
              <a:ext cx="3442005" cy="324589"/>
            </a:xfrm>
            <a:prstGeom prst="rect">
              <a:avLst/>
            </a:prstGeom>
            <a:solidFill>
              <a:srgbClr val="1477B6"/>
            </a:solidFill>
            <a:ln w="9525">
              <a:noFill/>
              <a:miter lim="800000"/>
              <a:headEnd/>
              <a:tailEnd/>
            </a:ln>
          </p:spPr>
          <p:txBody>
            <a:bodyPr rot="0" vert="horz" wrap="square" lIns="90000" tIns="10800" rIns="90000" bIns="46800" anchor="ctr" anchorCtr="0" upright="1">
              <a:noAutofit/>
            </a:bodyPr>
            <a:lstStyle/>
            <a:p>
              <a:pPr algn="ctr">
                <a:spcAft>
                  <a:spcPts val="0"/>
                </a:spcAft>
              </a:pPr>
              <a:r>
                <a:rPr lang="zh-CN" kern="100" dirty="0">
                  <a:solidFill>
                    <a:schemeClr val="bg1"/>
                  </a:solidFill>
                  <a:effectLst/>
                  <a:latin typeface="微软雅黑" panose="020B0503020204020204" pitchFamily="34" charset="-122"/>
                  <a:ea typeface="微软雅黑" panose="020B0503020204020204" pitchFamily="34" charset="-122"/>
                  <a:cs typeface="Times New Roman"/>
                </a:rPr>
                <a:t>质量管理</a:t>
              </a:r>
              <a:r>
                <a:rPr lang="en-US" kern="100" dirty="0">
                  <a:solidFill>
                    <a:schemeClr val="bg1"/>
                  </a:solidFill>
                  <a:effectLst/>
                  <a:latin typeface="微软雅黑" panose="020B0503020204020204" pitchFamily="34" charset="-122"/>
                  <a:ea typeface="微软雅黑" panose="020B0503020204020204" pitchFamily="34" charset="-122"/>
                  <a:cs typeface="Times New Roman"/>
                </a:rPr>
                <a:t> / </a:t>
              </a:r>
              <a:r>
                <a:rPr lang="zh-CN" kern="100" dirty="0">
                  <a:solidFill>
                    <a:schemeClr val="bg1"/>
                  </a:solidFill>
                  <a:effectLst/>
                  <a:latin typeface="微软雅黑" panose="020B0503020204020204" pitchFamily="34" charset="-122"/>
                  <a:ea typeface="微软雅黑" panose="020B0503020204020204" pitchFamily="34" charset="-122"/>
                  <a:cs typeface="Times New Roman"/>
                </a:rPr>
                <a:t>信息安全管理</a:t>
              </a:r>
              <a:r>
                <a:rPr lang="en-US" kern="100" dirty="0">
                  <a:solidFill>
                    <a:schemeClr val="bg1"/>
                  </a:solidFill>
                  <a:effectLst/>
                  <a:latin typeface="微软雅黑" panose="020B0503020204020204" pitchFamily="34" charset="-122"/>
                  <a:ea typeface="微软雅黑" panose="020B0503020204020204" pitchFamily="34" charset="-122"/>
                  <a:cs typeface="Times New Roman"/>
                </a:rPr>
                <a:t> / </a:t>
              </a:r>
              <a:r>
                <a:rPr lang="zh-CN" kern="100" dirty="0">
                  <a:solidFill>
                    <a:schemeClr val="bg1"/>
                  </a:solidFill>
                  <a:effectLst/>
                  <a:latin typeface="微软雅黑" panose="020B0503020204020204" pitchFamily="34" charset="-122"/>
                  <a:ea typeface="微软雅黑" panose="020B0503020204020204" pitchFamily="34" charset="-122"/>
                  <a:cs typeface="Times New Roman"/>
                </a:rPr>
                <a:t>内部</a:t>
              </a:r>
              <a:r>
                <a:rPr lang="en-US" kern="100" dirty="0">
                  <a:solidFill>
                    <a:schemeClr val="bg1"/>
                  </a:solidFill>
                  <a:effectLst/>
                  <a:latin typeface="微软雅黑" panose="020B0503020204020204" pitchFamily="34" charset="-122"/>
                  <a:ea typeface="微软雅黑" panose="020B0503020204020204" pitchFamily="34" charset="-122"/>
                  <a:cs typeface="Times New Roman"/>
                </a:rPr>
                <a:t>IT</a:t>
              </a:r>
              <a:r>
                <a:rPr lang="zh-CN" kern="100" dirty="0">
                  <a:solidFill>
                    <a:schemeClr val="bg1"/>
                  </a:solidFill>
                  <a:effectLst/>
                  <a:latin typeface="微软雅黑" panose="020B0503020204020204" pitchFamily="34" charset="-122"/>
                  <a:ea typeface="微软雅黑" panose="020B0503020204020204" pitchFamily="34" charset="-122"/>
                  <a:cs typeface="Times New Roman"/>
                </a:rPr>
                <a:t>服务管理</a:t>
              </a:r>
            </a:p>
          </p:txBody>
        </p:sp>
        <p:sp>
          <p:nvSpPr>
            <p:cNvPr id="13" name="Text Box 1717"/>
            <p:cNvSpPr txBox="1">
              <a:spLocks noChangeArrowheads="1"/>
            </p:cNvSpPr>
            <p:nvPr/>
          </p:nvSpPr>
          <p:spPr bwMode="auto">
            <a:xfrm>
              <a:off x="2306334" y="2627187"/>
              <a:ext cx="3442004" cy="1970377"/>
            </a:xfrm>
            <a:prstGeom prst="rect">
              <a:avLst/>
            </a:prstGeom>
            <a:solidFill>
              <a:srgbClr val="C8DBF9">
                <a:alpha val="30000"/>
              </a:srgbClr>
            </a:solidFill>
            <a:ln w="9525">
              <a:noFill/>
              <a:miter lim="800000"/>
              <a:headEnd/>
              <a:tailEnd/>
            </a:ln>
          </p:spPr>
          <p:txBody>
            <a:bodyPr rot="0" vert="horz" wrap="square" lIns="90000" tIns="10800" rIns="90000" bIns="46800" anchor="ctr" anchorCtr="0" upright="1">
              <a:noAutofit/>
            </a:bodyPr>
            <a:lstStyle/>
            <a:p>
              <a:pPr algn="just">
                <a:spcAft>
                  <a:spcPts val="0"/>
                </a:spcAft>
              </a:pPr>
              <a:r>
                <a:rPr lang="en-US" sz="1400" kern="100">
                  <a:effectLst/>
                  <a:latin typeface="微软雅黑" panose="020B0503020204020204" pitchFamily="34" charset="-122"/>
                  <a:ea typeface="微软雅黑" panose="020B0503020204020204" pitchFamily="34" charset="-122"/>
                  <a:cs typeface="Times New Roman"/>
                </a:rPr>
                <a:t> </a:t>
              </a:r>
              <a:endParaRPr lang="zh-CN" kern="100">
                <a:effectLst/>
                <a:latin typeface="微软雅黑" panose="020B0503020204020204" pitchFamily="34" charset="-122"/>
                <a:ea typeface="微软雅黑" panose="020B0503020204020204" pitchFamily="34" charset="-122"/>
                <a:cs typeface="Times New Roman"/>
              </a:endParaRPr>
            </a:p>
          </p:txBody>
        </p:sp>
        <p:sp>
          <p:nvSpPr>
            <p:cNvPr id="14" name="Text Box 1718"/>
            <p:cNvSpPr txBox="1">
              <a:spLocks noChangeArrowheads="1"/>
            </p:cNvSpPr>
            <p:nvPr/>
          </p:nvSpPr>
          <p:spPr bwMode="auto">
            <a:xfrm>
              <a:off x="2306335" y="2627188"/>
              <a:ext cx="3446106" cy="357929"/>
            </a:xfrm>
            <a:prstGeom prst="rect">
              <a:avLst/>
            </a:prstGeom>
            <a:solidFill>
              <a:srgbClr val="1995E1"/>
            </a:solidFill>
            <a:ln w="9525">
              <a:noFill/>
              <a:miter lim="800000"/>
              <a:headEnd/>
              <a:tailEnd/>
            </a:ln>
          </p:spPr>
          <p:txBody>
            <a:bodyPr rot="0" vert="horz" wrap="square" lIns="90000" tIns="10800" rIns="90000" bIns="46800" anchor="ctr" anchorCtr="0" upright="1">
              <a:noAutofit/>
            </a:bodyPr>
            <a:lstStyle/>
            <a:p>
              <a:pPr algn="ctr">
                <a:spcAft>
                  <a:spcPts val="0"/>
                </a:spcAft>
              </a:pPr>
              <a:r>
                <a:rPr lang="zh-CN" sz="1400" kern="100" dirty="0">
                  <a:solidFill>
                    <a:schemeClr val="bg1"/>
                  </a:solidFill>
                  <a:latin typeface="微软雅黑" panose="020B0503020204020204" pitchFamily="34" charset="-122"/>
                  <a:ea typeface="微软雅黑" panose="020B0503020204020204" pitchFamily="34" charset="-122"/>
                  <a:cs typeface="Times New Roman"/>
                </a:rPr>
                <a:t>产品生命周期管理</a:t>
              </a:r>
              <a:endParaRPr lang="zh-CN" kern="100" dirty="0">
                <a:solidFill>
                  <a:schemeClr val="bg1"/>
                </a:solidFill>
                <a:latin typeface="微软雅黑" panose="020B0503020204020204" pitchFamily="34" charset="-122"/>
                <a:ea typeface="微软雅黑" panose="020B0503020204020204" pitchFamily="34" charset="-122"/>
                <a:cs typeface="Times New Roman"/>
              </a:endParaRPr>
            </a:p>
          </p:txBody>
        </p:sp>
        <p:sp>
          <p:nvSpPr>
            <p:cNvPr id="15" name="Text Box 1719"/>
            <p:cNvSpPr txBox="1">
              <a:spLocks noChangeArrowheads="1"/>
            </p:cNvSpPr>
            <p:nvPr/>
          </p:nvSpPr>
          <p:spPr bwMode="auto">
            <a:xfrm>
              <a:off x="3118041" y="3303693"/>
              <a:ext cx="2226543" cy="1123908"/>
            </a:xfrm>
            <a:prstGeom prst="rect">
              <a:avLst/>
            </a:prstGeom>
            <a:solidFill>
              <a:srgbClr val="1477B6"/>
            </a:solidFill>
            <a:ln w="9525">
              <a:noFill/>
              <a:miter lim="800000"/>
              <a:headEnd/>
              <a:tailEnd/>
            </a:ln>
          </p:spPr>
          <p:txBody>
            <a:bodyPr rot="0" vert="horz" wrap="square" lIns="90000" tIns="10800" rIns="90000" bIns="46800" anchor="ctr" anchorCtr="0" upright="1">
              <a:noAutofit/>
            </a:bodyPr>
            <a:lstStyle/>
            <a:p>
              <a:pPr algn="ctr">
                <a:lnSpc>
                  <a:spcPts val="1400"/>
                </a:lnSpc>
                <a:spcAft>
                  <a:spcPts val="0"/>
                </a:spcAft>
              </a:pPr>
              <a:endParaRPr lang="en-US" altLang="zh-CN" sz="1200" kern="100" dirty="0" smtClean="0">
                <a:solidFill>
                  <a:schemeClr val="bg1"/>
                </a:solidFill>
                <a:effectLst/>
                <a:latin typeface="微软雅黑" panose="020B0503020204020204" pitchFamily="34" charset="-122"/>
                <a:ea typeface="微软雅黑" panose="020B0503020204020204" pitchFamily="34" charset="-122"/>
                <a:cs typeface="Times New Roman"/>
              </a:endParaRPr>
            </a:p>
            <a:p>
              <a:pPr>
                <a:lnSpc>
                  <a:spcPts val="1400"/>
                </a:lnSpc>
                <a:spcAft>
                  <a:spcPts val="0"/>
                </a:spcAft>
              </a:pPr>
              <a:r>
                <a:rPr lang="en-US" altLang="zh-CN" sz="1200" kern="100" dirty="0" smtClean="0">
                  <a:solidFill>
                    <a:schemeClr val="bg1"/>
                  </a:solidFill>
                  <a:effectLst/>
                  <a:latin typeface="微软雅黑" panose="020B0503020204020204" pitchFamily="34" charset="-122"/>
                  <a:ea typeface="微软雅黑" panose="020B0503020204020204" pitchFamily="34" charset="-122"/>
                  <a:cs typeface="Times New Roman"/>
                </a:rPr>
                <a:t>   </a:t>
              </a:r>
              <a:r>
                <a:rPr lang="zh-CN" sz="1200" kern="100" dirty="0" smtClean="0">
                  <a:solidFill>
                    <a:schemeClr val="bg1"/>
                  </a:solidFill>
                  <a:effectLst/>
                  <a:latin typeface="微软雅黑" panose="020B0503020204020204" pitchFamily="34" charset="-122"/>
                  <a:ea typeface="微软雅黑" panose="020B0503020204020204" pitchFamily="34" charset="-122"/>
                  <a:cs typeface="Times New Roman"/>
                </a:rPr>
                <a:t>合同</a:t>
              </a:r>
              <a:r>
                <a:rPr lang="zh-CN" sz="1200" kern="100" dirty="0">
                  <a:solidFill>
                    <a:schemeClr val="bg1"/>
                  </a:solidFill>
                  <a:effectLst/>
                  <a:latin typeface="微软雅黑" panose="020B0503020204020204" pitchFamily="34" charset="-122"/>
                  <a:ea typeface="微软雅黑" panose="020B0503020204020204" pitchFamily="34" charset="-122"/>
                  <a:cs typeface="Times New Roman"/>
                </a:rPr>
                <a:t>执行管理</a:t>
              </a:r>
            </a:p>
          </p:txBody>
        </p:sp>
        <p:sp>
          <p:nvSpPr>
            <p:cNvPr id="16" name="Text Box 1720"/>
            <p:cNvSpPr txBox="1">
              <a:spLocks noChangeArrowheads="1"/>
            </p:cNvSpPr>
            <p:nvPr/>
          </p:nvSpPr>
          <p:spPr bwMode="auto">
            <a:xfrm>
              <a:off x="2446532" y="3303693"/>
              <a:ext cx="373236" cy="1134211"/>
            </a:xfrm>
            <a:prstGeom prst="rect">
              <a:avLst/>
            </a:prstGeom>
            <a:solidFill>
              <a:srgbClr val="1477B6"/>
            </a:solidFill>
            <a:ln w="9525">
              <a:noFill/>
              <a:miter lim="800000"/>
              <a:headEnd/>
              <a:tailEnd/>
            </a:ln>
          </p:spPr>
          <p:txBody>
            <a:bodyPr rot="0" vert="horz" wrap="square" lIns="90000" tIns="10800" rIns="90000" bIns="46800" anchor="ctr" anchorCtr="0" upright="1">
              <a:noAutofit/>
            </a:bodyPr>
            <a:lstStyle>
              <a:defPPr>
                <a:defRPr lang="zh-CN"/>
              </a:defPPr>
              <a:lvl1pPr algn="ctr">
                <a:spcAft>
                  <a:spcPts val="0"/>
                </a:spcAft>
                <a:defRPr sz="1400" kern="100">
                  <a:effectLst/>
                  <a:latin typeface="微软雅黑" panose="020B0503020204020204" pitchFamily="34" charset="-122"/>
                  <a:ea typeface="微软雅黑" panose="020B0503020204020204" pitchFamily="34" charset="-122"/>
                  <a:cs typeface="Times New Roman"/>
                </a:defRPr>
              </a:lvl1pPr>
            </a:lstStyle>
            <a:p>
              <a:endParaRPr lang="en-US" altLang="zh-CN" dirty="0" smtClean="0">
                <a:solidFill>
                  <a:schemeClr val="bg1"/>
                </a:solidFill>
              </a:endParaRPr>
            </a:p>
            <a:p>
              <a:r>
                <a:rPr lang="zh-CN" dirty="0" smtClean="0">
                  <a:solidFill>
                    <a:schemeClr val="bg1"/>
                  </a:solidFill>
                </a:rPr>
                <a:t>销</a:t>
              </a:r>
              <a:endParaRPr lang="en-US" altLang="zh-CN" dirty="0">
                <a:solidFill>
                  <a:schemeClr val="bg1"/>
                </a:solidFill>
              </a:endParaRPr>
            </a:p>
            <a:p>
              <a:endParaRPr lang="en-US" altLang="zh-CN" dirty="0">
                <a:solidFill>
                  <a:schemeClr val="bg1"/>
                </a:solidFill>
              </a:endParaRPr>
            </a:p>
            <a:p>
              <a:r>
                <a:rPr lang="zh-CN" dirty="0">
                  <a:solidFill>
                    <a:schemeClr val="bg1"/>
                  </a:solidFill>
                </a:rPr>
                <a:t>售</a:t>
              </a:r>
            </a:p>
          </p:txBody>
        </p:sp>
        <p:sp>
          <p:nvSpPr>
            <p:cNvPr id="17" name="Text Box 1721"/>
            <p:cNvSpPr txBox="1">
              <a:spLocks noChangeArrowheads="1"/>
            </p:cNvSpPr>
            <p:nvPr/>
          </p:nvSpPr>
          <p:spPr bwMode="auto">
            <a:xfrm>
              <a:off x="3269191" y="3420121"/>
              <a:ext cx="505180" cy="264933"/>
            </a:xfrm>
            <a:prstGeom prst="rect">
              <a:avLst/>
            </a:prstGeom>
            <a:solidFill>
              <a:srgbClr val="1995E1"/>
            </a:solidFill>
            <a:ln w="9525">
              <a:noFill/>
              <a:miter lim="800000"/>
              <a:headEnd/>
              <a:tailEnd/>
            </a:ln>
          </p:spPr>
          <p:txBody>
            <a:bodyPr rot="0" vert="horz" wrap="square" lIns="90000" tIns="10800" rIns="90000" bIns="46800" anchor="ctr" anchorCtr="0" upright="1">
              <a:noAutofit/>
            </a:bodyPr>
            <a:lstStyle>
              <a:defPPr>
                <a:defRPr lang="zh-CN"/>
              </a:defPPr>
              <a:lvl1pPr algn="ctr">
                <a:spcAft>
                  <a:spcPts val="0"/>
                </a:spcAft>
                <a:defRPr sz="1400" kern="100">
                  <a:effectLst/>
                  <a:latin typeface="微软雅黑" panose="020B0503020204020204" pitchFamily="34" charset="-122"/>
                  <a:ea typeface="微软雅黑" panose="020B0503020204020204" pitchFamily="34" charset="-122"/>
                  <a:cs typeface="Times New Roman"/>
                </a:defRPr>
              </a:lvl1pPr>
            </a:lstStyle>
            <a:p>
              <a:r>
                <a:rPr lang="zh-CN" sz="1200" dirty="0">
                  <a:solidFill>
                    <a:schemeClr val="bg1"/>
                  </a:solidFill>
                </a:rPr>
                <a:t>开发</a:t>
              </a:r>
            </a:p>
          </p:txBody>
        </p:sp>
        <p:sp>
          <p:nvSpPr>
            <p:cNvPr id="18" name="Text Box 1722"/>
            <p:cNvSpPr txBox="1">
              <a:spLocks noChangeArrowheads="1"/>
            </p:cNvSpPr>
            <p:nvPr/>
          </p:nvSpPr>
          <p:spPr bwMode="auto">
            <a:xfrm>
              <a:off x="3269191" y="4082454"/>
              <a:ext cx="505180" cy="264933"/>
            </a:xfrm>
            <a:prstGeom prst="rect">
              <a:avLst/>
            </a:prstGeom>
            <a:solidFill>
              <a:srgbClr val="1995E1"/>
            </a:solidFill>
            <a:ln w="9525">
              <a:noFill/>
              <a:miter lim="800000"/>
              <a:headEnd/>
              <a:tailEnd/>
            </a:ln>
          </p:spPr>
          <p:txBody>
            <a:bodyPr rot="0" vert="horz" wrap="square" lIns="90000" tIns="10800" rIns="90000" bIns="46800" anchor="ctr" anchorCtr="0" upright="1">
              <a:noAutofit/>
            </a:bodyPr>
            <a:lstStyle>
              <a:defPPr>
                <a:defRPr lang="zh-CN"/>
              </a:defPPr>
              <a:lvl1pPr algn="ctr">
                <a:spcAft>
                  <a:spcPts val="0"/>
                </a:spcAft>
                <a:defRPr sz="1400" kern="100">
                  <a:effectLst/>
                  <a:latin typeface="微软雅黑" panose="020B0503020204020204" pitchFamily="34" charset="-122"/>
                  <a:ea typeface="微软雅黑" panose="020B0503020204020204" pitchFamily="34" charset="-122"/>
                  <a:cs typeface="Times New Roman"/>
                </a:defRPr>
              </a:lvl1pPr>
            </a:lstStyle>
            <a:p>
              <a:r>
                <a:rPr lang="zh-CN" sz="1200" dirty="0">
                  <a:solidFill>
                    <a:schemeClr val="bg1"/>
                  </a:solidFill>
                </a:rPr>
                <a:t>采购</a:t>
              </a:r>
            </a:p>
          </p:txBody>
        </p:sp>
        <p:sp>
          <p:nvSpPr>
            <p:cNvPr id="19" name="Text Box 1723"/>
            <p:cNvSpPr txBox="1">
              <a:spLocks noChangeArrowheads="1"/>
            </p:cNvSpPr>
            <p:nvPr/>
          </p:nvSpPr>
          <p:spPr bwMode="auto">
            <a:xfrm>
              <a:off x="1156421" y="704850"/>
              <a:ext cx="4911667" cy="373091"/>
            </a:xfrm>
            <a:prstGeom prst="rect">
              <a:avLst/>
            </a:prstGeom>
            <a:solidFill>
              <a:srgbClr val="1995E1"/>
            </a:solidFill>
            <a:ln w="9525">
              <a:noFill/>
              <a:miter lim="800000"/>
              <a:headEnd/>
              <a:tailEnd/>
            </a:ln>
          </p:spPr>
          <p:txBody>
            <a:bodyPr rot="0" vert="horz" wrap="square" lIns="90000" tIns="46800" rIns="90000" bIns="46800" anchor="ctr" anchorCtr="0" upright="1">
              <a:noAutofit/>
            </a:bodyPr>
            <a:lstStyle/>
            <a:p>
              <a:pPr algn="ctr">
                <a:spcAft>
                  <a:spcPts val="0"/>
                </a:spcAft>
              </a:pPr>
              <a:r>
                <a:rPr lang="zh-CN" sz="1400" kern="100" dirty="0">
                  <a:solidFill>
                    <a:schemeClr val="bg1"/>
                  </a:solidFill>
                  <a:latin typeface="微软雅黑" panose="020B0503020204020204" pitchFamily="34" charset="-122"/>
                  <a:ea typeface="微软雅黑" panose="020B0503020204020204" pitchFamily="34" charset="-122"/>
                  <a:cs typeface="Times New Roman"/>
                </a:rPr>
                <a:t>公司战略</a:t>
              </a:r>
              <a:endParaRPr lang="zh-CN" kern="100" dirty="0">
                <a:solidFill>
                  <a:schemeClr val="bg1"/>
                </a:solidFill>
                <a:latin typeface="微软雅黑" panose="020B0503020204020204" pitchFamily="34" charset="-122"/>
                <a:ea typeface="微软雅黑" panose="020B0503020204020204" pitchFamily="34" charset="-122"/>
                <a:cs typeface="Times New Roman"/>
              </a:endParaRPr>
            </a:p>
          </p:txBody>
        </p:sp>
        <p:sp>
          <p:nvSpPr>
            <p:cNvPr id="20" name="Text Box 1724"/>
            <p:cNvSpPr txBox="1">
              <a:spLocks noChangeArrowheads="1"/>
            </p:cNvSpPr>
            <p:nvPr/>
          </p:nvSpPr>
          <p:spPr bwMode="auto">
            <a:xfrm>
              <a:off x="4359006" y="4082454"/>
              <a:ext cx="985577" cy="264933"/>
            </a:xfrm>
            <a:prstGeom prst="rect">
              <a:avLst/>
            </a:prstGeom>
            <a:solidFill>
              <a:srgbClr val="1995E1"/>
            </a:solidFill>
            <a:ln w="9525">
              <a:noFill/>
              <a:miter lim="800000"/>
              <a:headEnd/>
              <a:tailEnd/>
            </a:ln>
          </p:spPr>
          <p:txBody>
            <a:bodyPr rot="0" vert="horz" wrap="square" lIns="90000" tIns="10800" rIns="90000" bIns="46800" anchor="ctr" anchorCtr="0" upright="1">
              <a:noAutofit/>
            </a:bodyPr>
            <a:lstStyle>
              <a:defPPr>
                <a:defRPr lang="zh-CN"/>
              </a:defPPr>
              <a:lvl1pPr algn="ctr">
                <a:spcAft>
                  <a:spcPts val="0"/>
                </a:spcAft>
                <a:defRPr sz="1400" kern="100">
                  <a:effectLst/>
                  <a:latin typeface="微软雅黑" panose="020B0503020204020204" pitchFamily="34" charset="-122"/>
                  <a:ea typeface="微软雅黑" panose="020B0503020204020204" pitchFamily="34" charset="-122"/>
                  <a:cs typeface="Times New Roman"/>
                </a:defRPr>
              </a:lvl1pPr>
            </a:lstStyle>
            <a:p>
              <a:r>
                <a:rPr lang="zh-CN" sz="1200" dirty="0">
                  <a:solidFill>
                    <a:schemeClr val="bg1"/>
                  </a:solidFill>
                </a:rPr>
                <a:t>服务管理</a:t>
              </a:r>
            </a:p>
          </p:txBody>
        </p:sp>
        <p:sp>
          <p:nvSpPr>
            <p:cNvPr id="21" name="Text Box 1725"/>
            <p:cNvSpPr txBox="1">
              <a:spLocks noChangeArrowheads="1"/>
            </p:cNvSpPr>
            <p:nvPr/>
          </p:nvSpPr>
          <p:spPr bwMode="auto">
            <a:xfrm>
              <a:off x="1733714" y="1249475"/>
              <a:ext cx="295235" cy="1173800"/>
            </a:xfrm>
            <a:prstGeom prst="rect">
              <a:avLst/>
            </a:prstGeom>
            <a:solidFill>
              <a:srgbClr val="1995E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zh-CN"/>
              </a:defPPr>
              <a:lvl1pPr algn="ctr">
                <a:lnSpc>
                  <a:spcPts val="1200"/>
                </a:lnSpc>
                <a:spcAft>
                  <a:spcPts val="0"/>
                </a:spcAft>
                <a:defRPr sz="1400" kern="100">
                  <a:solidFill>
                    <a:srgbClr val="000000"/>
                  </a:solidFill>
                  <a:latin typeface="微软雅黑" panose="020B0503020204020204" pitchFamily="34" charset="-122"/>
                  <a:ea typeface="微软雅黑" panose="020B0503020204020204" pitchFamily="34" charset="-122"/>
                  <a:cs typeface="Times New Roman"/>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zh-CN" sz="1200" dirty="0" smtClean="0">
                  <a:solidFill>
                    <a:schemeClr val="bg1"/>
                  </a:solidFill>
                </a:rPr>
                <a:t>公</a:t>
              </a:r>
              <a:endParaRPr lang="en-US" altLang="zh-CN" sz="1200" dirty="0" smtClean="0">
                <a:solidFill>
                  <a:schemeClr val="bg1"/>
                </a:solidFill>
              </a:endParaRPr>
            </a:p>
            <a:p>
              <a:endParaRPr lang="zh-CN" sz="1200" dirty="0">
                <a:solidFill>
                  <a:schemeClr val="bg1"/>
                </a:solidFill>
              </a:endParaRPr>
            </a:p>
            <a:p>
              <a:r>
                <a:rPr lang="zh-CN" sz="1200" dirty="0" smtClean="0">
                  <a:solidFill>
                    <a:schemeClr val="bg1"/>
                  </a:solidFill>
                </a:rPr>
                <a:t>司</a:t>
              </a:r>
              <a:endParaRPr lang="en-US" altLang="zh-CN" sz="1200" dirty="0" smtClean="0">
                <a:solidFill>
                  <a:schemeClr val="bg1"/>
                </a:solidFill>
              </a:endParaRPr>
            </a:p>
            <a:p>
              <a:endParaRPr lang="en-US" sz="1200" dirty="0">
                <a:solidFill>
                  <a:schemeClr val="bg1"/>
                </a:solidFill>
              </a:endParaRPr>
            </a:p>
            <a:p>
              <a:r>
                <a:rPr lang="en-US" sz="1200" dirty="0" smtClean="0">
                  <a:solidFill>
                    <a:schemeClr val="bg1"/>
                  </a:solidFill>
                </a:rPr>
                <a:t>KPI</a:t>
              </a:r>
              <a:endParaRPr lang="zh-CN" sz="1200" dirty="0">
                <a:solidFill>
                  <a:schemeClr val="bg1"/>
                </a:solidFill>
              </a:endParaRPr>
            </a:p>
          </p:txBody>
        </p:sp>
        <p:sp>
          <p:nvSpPr>
            <p:cNvPr id="22" name="Text Box 1726"/>
            <p:cNvSpPr txBox="1">
              <a:spLocks noChangeArrowheads="1"/>
            </p:cNvSpPr>
            <p:nvPr/>
          </p:nvSpPr>
          <p:spPr bwMode="auto">
            <a:xfrm>
              <a:off x="1722779" y="2899144"/>
              <a:ext cx="306170" cy="1545443"/>
            </a:xfrm>
            <a:prstGeom prst="rect">
              <a:avLst/>
            </a:prstGeom>
            <a:solidFill>
              <a:srgbClr val="1995E1"/>
            </a:solidFill>
            <a:ln w="9525">
              <a:noFill/>
              <a:miter lim="800000"/>
              <a:headEnd/>
              <a:tailEnd/>
            </a:ln>
          </p:spPr>
          <p:txBody>
            <a:bodyPr rot="0" vert="horz" wrap="square" lIns="18000" tIns="262800" rIns="18000" bIns="46800" anchor="ctr" anchorCtr="0" upright="1">
              <a:noAutofit/>
            </a:bodyPr>
            <a:lstStyle/>
            <a:p>
              <a:pPr algn="ctr">
                <a:lnSpc>
                  <a:spcPct val="150000"/>
                </a:lnSpc>
                <a:spcAft>
                  <a:spcPts val="0"/>
                </a:spcAft>
              </a:pPr>
              <a:r>
                <a:rPr lang="zh-CN" sz="1200" kern="100" dirty="0">
                  <a:solidFill>
                    <a:schemeClr val="bg1"/>
                  </a:solidFill>
                  <a:effectLst/>
                  <a:latin typeface="微软雅黑" panose="020B0503020204020204" pitchFamily="34" charset="-122"/>
                  <a:ea typeface="微软雅黑" panose="020B0503020204020204" pitchFamily="34" charset="-122"/>
                  <a:cs typeface="Times New Roman"/>
                </a:rPr>
                <a:t>业务单元</a:t>
              </a:r>
              <a:r>
                <a:rPr lang="en-US" sz="1200" kern="100" dirty="0">
                  <a:solidFill>
                    <a:schemeClr val="bg1"/>
                  </a:solidFill>
                  <a:effectLst/>
                  <a:latin typeface="微软雅黑" panose="020B0503020204020204" pitchFamily="34" charset="-122"/>
                  <a:ea typeface="微软雅黑" panose="020B0503020204020204" pitchFamily="34" charset="-122"/>
                  <a:cs typeface="Times New Roman"/>
                </a:rPr>
                <a:t>KPI</a:t>
              </a:r>
              <a:endParaRPr lang="zh-CN" sz="1200" kern="100" dirty="0">
                <a:solidFill>
                  <a:schemeClr val="bg1"/>
                </a:solidFill>
                <a:effectLst/>
                <a:latin typeface="微软雅黑" panose="020B0503020204020204" pitchFamily="34" charset="-122"/>
                <a:ea typeface="微软雅黑" panose="020B0503020204020204" pitchFamily="34" charset="-122"/>
                <a:cs typeface="Times New Roman"/>
              </a:endParaRPr>
            </a:p>
          </p:txBody>
        </p:sp>
        <p:sp>
          <p:nvSpPr>
            <p:cNvPr id="23" name="AutoShape 1727"/>
            <p:cNvSpPr>
              <a:spLocks noChangeArrowheads="1"/>
            </p:cNvSpPr>
            <p:nvPr/>
          </p:nvSpPr>
          <p:spPr bwMode="auto">
            <a:xfrm>
              <a:off x="835856" y="1602795"/>
              <a:ext cx="320564" cy="184365"/>
            </a:xfrm>
            <a:prstGeom prst="leftRightArrow">
              <a:avLst>
                <a:gd name="adj1" fmla="val 50000"/>
                <a:gd name="adj2" fmla="val 47793"/>
              </a:avLst>
            </a:prstGeom>
            <a:solidFill>
              <a:srgbClr val="404040"/>
            </a:solidFill>
            <a:ln w="9525">
              <a:noFill/>
              <a:miter lim="800000"/>
              <a:headEnd/>
              <a:tailEnd/>
            </a:ln>
          </p:spPr>
          <p:txBody>
            <a:bodyPr rot="0" vert="eaVert" wrap="square" lIns="90000" tIns="10800" rIns="90000" bIns="46800" anchor="ctr" anchorCtr="0" upright="1">
              <a:noAutofit/>
            </a:bodyPr>
            <a:lstStyle/>
            <a:p>
              <a:endParaRPr lang="zh-CN" altLang="en-US" sz="3600">
                <a:latin typeface="微软雅黑" panose="020B0503020204020204" pitchFamily="34" charset="-122"/>
                <a:ea typeface="微软雅黑" panose="020B0503020204020204" pitchFamily="34" charset="-122"/>
              </a:endParaRPr>
            </a:p>
          </p:txBody>
        </p:sp>
        <p:sp>
          <p:nvSpPr>
            <p:cNvPr id="24" name="AutoShape 1728"/>
            <p:cNvSpPr>
              <a:spLocks noChangeArrowheads="1"/>
            </p:cNvSpPr>
            <p:nvPr/>
          </p:nvSpPr>
          <p:spPr bwMode="auto">
            <a:xfrm>
              <a:off x="835855" y="3553321"/>
              <a:ext cx="320564" cy="180988"/>
            </a:xfrm>
            <a:prstGeom prst="leftRightArrow">
              <a:avLst>
                <a:gd name="adj1" fmla="val 50000"/>
                <a:gd name="adj2" fmla="val 55364"/>
              </a:avLst>
            </a:prstGeom>
            <a:solidFill>
              <a:srgbClr val="404040"/>
            </a:solidFill>
            <a:ln w="9525">
              <a:noFill/>
              <a:miter lim="800000"/>
              <a:headEnd/>
              <a:tailEnd/>
            </a:ln>
          </p:spPr>
          <p:txBody>
            <a:bodyPr rot="0" vert="eaVert" wrap="square" lIns="90000" tIns="10800" rIns="90000" bIns="46800" anchor="ctr" anchorCtr="0" upright="1">
              <a:noAutofit/>
            </a:bodyPr>
            <a:lstStyle/>
            <a:p>
              <a:endParaRPr lang="zh-CN" altLang="en-US" sz="3600">
                <a:latin typeface="微软雅黑" panose="020B0503020204020204" pitchFamily="34" charset="-122"/>
                <a:ea typeface="微软雅黑" panose="020B0503020204020204" pitchFamily="34" charset="-122"/>
              </a:endParaRPr>
            </a:p>
          </p:txBody>
        </p:sp>
        <p:sp>
          <p:nvSpPr>
            <p:cNvPr id="25" name="AutoShape 1729"/>
            <p:cNvSpPr>
              <a:spLocks noChangeArrowheads="1"/>
            </p:cNvSpPr>
            <p:nvPr/>
          </p:nvSpPr>
          <p:spPr bwMode="auto">
            <a:xfrm>
              <a:off x="6068088" y="1648370"/>
              <a:ext cx="331684" cy="176989"/>
            </a:xfrm>
            <a:prstGeom prst="leftRightArrow">
              <a:avLst>
                <a:gd name="adj1" fmla="val 50000"/>
                <a:gd name="adj2" fmla="val 43728"/>
              </a:avLst>
            </a:prstGeom>
            <a:solidFill>
              <a:srgbClr val="404040"/>
            </a:solidFill>
            <a:ln w="9525">
              <a:noFill/>
              <a:miter lim="800000"/>
              <a:headEnd/>
              <a:tailEnd/>
            </a:ln>
          </p:spPr>
          <p:txBody>
            <a:bodyPr rot="0" vert="eaVert" wrap="square" lIns="90000" tIns="10800" rIns="90000" bIns="46800" anchor="ctr" anchorCtr="0" upright="1">
              <a:noAutofit/>
            </a:bodyPr>
            <a:lstStyle/>
            <a:p>
              <a:endParaRPr lang="zh-CN" altLang="en-US" sz="3600">
                <a:latin typeface="微软雅黑" panose="020B0503020204020204" pitchFamily="34" charset="-122"/>
                <a:ea typeface="微软雅黑" panose="020B0503020204020204" pitchFamily="34" charset="-122"/>
              </a:endParaRPr>
            </a:p>
          </p:txBody>
        </p:sp>
        <p:sp>
          <p:nvSpPr>
            <p:cNvPr id="26" name="AutoShape 1730"/>
            <p:cNvSpPr>
              <a:spLocks noChangeArrowheads="1"/>
            </p:cNvSpPr>
            <p:nvPr/>
          </p:nvSpPr>
          <p:spPr bwMode="auto">
            <a:xfrm>
              <a:off x="6068088" y="3425971"/>
              <a:ext cx="331684" cy="195757"/>
            </a:xfrm>
            <a:prstGeom prst="leftRightArrow">
              <a:avLst>
                <a:gd name="adj1" fmla="val 44778"/>
                <a:gd name="adj2" fmla="val 41298"/>
              </a:avLst>
            </a:prstGeom>
            <a:solidFill>
              <a:srgbClr val="404040"/>
            </a:solidFill>
            <a:ln w="9525">
              <a:noFill/>
              <a:miter lim="800000"/>
              <a:headEnd/>
              <a:tailEnd/>
            </a:ln>
          </p:spPr>
          <p:txBody>
            <a:bodyPr rot="0" vert="eaVert" wrap="square" lIns="90000" tIns="10800" rIns="90000" bIns="46800" anchor="ctr" anchorCtr="0" upright="1">
              <a:noAutofit/>
            </a:bodyPr>
            <a:lstStyle/>
            <a:p>
              <a:endParaRPr lang="zh-CN" altLang="en-US" sz="3600">
                <a:latin typeface="微软雅黑" panose="020B0503020204020204" pitchFamily="34" charset="-122"/>
                <a:ea typeface="微软雅黑" panose="020B0503020204020204" pitchFamily="34" charset="-122"/>
              </a:endParaRPr>
            </a:p>
          </p:txBody>
        </p:sp>
        <p:sp>
          <p:nvSpPr>
            <p:cNvPr id="27" name="AutoShape 1731"/>
            <p:cNvSpPr>
              <a:spLocks noChangeArrowheads="1"/>
            </p:cNvSpPr>
            <p:nvPr/>
          </p:nvSpPr>
          <p:spPr bwMode="auto">
            <a:xfrm>
              <a:off x="2028949" y="1621952"/>
              <a:ext cx="277387" cy="165207"/>
            </a:xfrm>
            <a:prstGeom prst="leftRightArrow">
              <a:avLst>
                <a:gd name="adj1" fmla="val 50000"/>
                <a:gd name="adj2" fmla="val 53901"/>
              </a:avLst>
            </a:prstGeom>
            <a:solidFill>
              <a:srgbClr val="404040"/>
            </a:solidFill>
            <a:ln w="9525">
              <a:noFill/>
              <a:miter lim="800000"/>
              <a:headEnd/>
              <a:tailEnd/>
            </a:ln>
          </p:spPr>
          <p:txBody>
            <a:bodyPr rot="0" vert="eaVert" wrap="square" lIns="90000" tIns="10800" rIns="90000" bIns="46800" anchor="ctr" anchorCtr="0" upright="1">
              <a:noAutofit/>
            </a:bodyPr>
            <a:lstStyle/>
            <a:p>
              <a:endParaRPr lang="zh-CN" altLang="en-US" sz="3600">
                <a:latin typeface="微软雅黑" panose="020B0503020204020204" pitchFamily="34" charset="-122"/>
                <a:ea typeface="微软雅黑" panose="020B0503020204020204" pitchFamily="34" charset="-122"/>
              </a:endParaRPr>
            </a:p>
          </p:txBody>
        </p:sp>
        <p:sp>
          <p:nvSpPr>
            <p:cNvPr id="28" name="AutoShape 1732"/>
            <p:cNvSpPr>
              <a:spLocks noChangeArrowheads="1"/>
            </p:cNvSpPr>
            <p:nvPr/>
          </p:nvSpPr>
          <p:spPr bwMode="auto">
            <a:xfrm>
              <a:off x="2028949" y="3447975"/>
              <a:ext cx="277384" cy="173754"/>
            </a:xfrm>
            <a:prstGeom prst="leftRightArrow">
              <a:avLst>
                <a:gd name="adj1" fmla="val 50000"/>
                <a:gd name="adj2" fmla="val 40638"/>
              </a:avLst>
            </a:prstGeom>
            <a:solidFill>
              <a:srgbClr val="404040"/>
            </a:solidFill>
            <a:ln w="9525">
              <a:noFill/>
              <a:miter lim="800000"/>
              <a:headEnd/>
              <a:tailEnd/>
            </a:ln>
          </p:spPr>
          <p:txBody>
            <a:bodyPr rot="0" vert="eaVert" wrap="square" lIns="90000" tIns="10800" rIns="90000" bIns="46800" anchor="ctr" anchorCtr="0" upright="1">
              <a:noAutofit/>
            </a:bodyPr>
            <a:lstStyle/>
            <a:p>
              <a:endParaRPr lang="zh-CN" altLang="en-US" sz="3600">
                <a:latin typeface="微软雅黑" panose="020B0503020204020204" pitchFamily="34" charset="-122"/>
                <a:ea typeface="微软雅黑" panose="020B0503020204020204" pitchFamily="34" charset="-122"/>
              </a:endParaRPr>
            </a:p>
          </p:txBody>
        </p:sp>
        <p:sp>
          <p:nvSpPr>
            <p:cNvPr id="29" name="AutoShape 1733"/>
            <p:cNvSpPr>
              <a:spLocks noChangeArrowheads="1"/>
            </p:cNvSpPr>
            <p:nvPr/>
          </p:nvSpPr>
          <p:spPr bwMode="auto">
            <a:xfrm>
              <a:off x="2565841" y="2985116"/>
              <a:ext cx="154787" cy="318577"/>
            </a:xfrm>
            <a:prstGeom prst="upDownArrow">
              <a:avLst>
                <a:gd name="adj1" fmla="val 50000"/>
                <a:gd name="adj2" fmla="val 44854"/>
              </a:avLst>
            </a:prstGeom>
            <a:solidFill>
              <a:srgbClr val="404040"/>
            </a:solidFill>
            <a:ln w="9525">
              <a:noFill/>
              <a:miter lim="800000"/>
              <a:headEnd/>
              <a:tailEnd/>
            </a:ln>
          </p:spPr>
          <p:txBody>
            <a:bodyPr rot="0" vert="eaVert" wrap="square" lIns="90000" tIns="10800" rIns="90000" bIns="46800" anchor="ctr" anchorCtr="0" upright="1">
              <a:noAutofit/>
            </a:bodyPr>
            <a:lstStyle/>
            <a:p>
              <a:endParaRPr lang="zh-CN" altLang="en-US" sz="3600">
                <a:latin typeface="微软雅黑" panose="020B0503020204020204" pitchFamily="34" charset="-122"/>
                <a:ea typeface="微软雅黑" panose="020B0503020204020204" pitchFamily="34" charset="-122"/>
              </a:endParaRPr>
            </a:p>
          </p:txBody>
        </p:sp>
        <p:sp>
          <p:nvSpPr>
            <p:cNvPr id="30" name="AutoShape 1734"/>
            <p:cNvSpPr>
              <a:spLocks noChangeArrowheads="1"/>
            </p:cNvSpPr>
            <p:nvPr/>
          </p:nvSpPr>
          <p:spPr bwMode="auto">
            <a:xfrm>
              <a:off x="4673927" y="2985116"/>
              <a:ext cx="158793" cy="318577"/>
            </a:xfrm>
            <a:prstGeom prst="upDownArrow">
              <a:avLst>
                <a:gd name="adj1" fmla="val 50000"/>
                <a:gd name="adj2" fmla="val 44854"/>
              </a:avLst>
            </a:prstGeom>
            <a:solidFill>
              <a:srgbClr val="404040"/>
            </a:solidFill>
            <a:ln w="9525">
              <a:noFill/>
              <a:miter lim="800000"/>
              <a:headEnd/>
              <a:tailEnd/>
            </a:ln>
          </p:spPr>
          <p:txBody>
            <a:bodyPr rot="0" vert="eaVert" wrap="square" lIns="90000" tIns="10800" rIns="90000" bIns="46800" anchor="ctr" anchorCtr="0" upright="1">
              <a:noAutofit/>
            </a:bodyPr>
            <a:lstStyle/>
            <a:p>
              <a:endParaRPr lang="zh-CN" altLang="en-US" sz="3600">
                <a:latin typeface="微软雅黑" panose="020B0503020204020204" pitchFamily="34" charset="-122"/>
                <a:ea typeface="微软雅黑" panose="020B0503020204020204" pitchFamily="34" charset="-122"/>
              </a:endParaRPr>
            </a:p>
          </p:txBody>
        </p:sp>
        <p:sp>
          <p:nvSpPr>
            <p:cNvPr id="31" name="AutoShape 1735"/>
            <p:cNvSpPr>
              <a:spLocks noChangeArrowheads="1"/>
            </p:cNvSpPr>
            <p:nvPr/>
          </p:nvSpPr>
          <p:spPr bwMode="auto">
            <a:xfrm>
              <a:off x="2819768" y="3723319"/>
              <a:ext cx="298274" cy="199436"/>
            </a:xfrm>
            <a:prstGeom prst="leftRightArrow">
              <a:avLst>
                <a:gd name="adj1" fmla="val 50000"/>
                <a:gd name="adj2" fmla="val 34391"/>
              </a:avLst>
            </a:prstGeom>
            <a:solidFill>
              <a:srgbClr val="404040"/>
            </a:solidFill>
            <a:ln w="9525">
              <a:noFill/>
              <a:miter lim="800000"/>
              <a:headEnd/>
              <a:tailEnd/>
            </a:ln>
          </p:spPr>
          <p:txBody>
            <a:bodyPr rot="0" vert="eaVert" wrap="square" lIns="90000" tIns="10800" rIns="90000" bIns="46800" anchor="ctr" anchorCtr="0" upright="1">
              <a:noAutofit/>
            </a:bodyPr>
            <a:lstStyle/>
            <a:p>
              <a:endParaRPr lang="zh-CN" altLang="en-US" sz="3600">
                <a:latin typeface="微软雅黑" panose="020B0503020204020204" pitchFamily="34" charset="-122"/>
                <a:ea typeface="微软雅黑" panose="020B0503020204020204" pitchFamily="34" charset="-122"/>
              </a:endParaRPr>
            </a:p>
          </p:txBody>
        </p:sp>
        <p:cxnSp>
          <p:nvCxnSpPr>
            <p:cNvPr id="32" name="AutoShape 1736"/>
            <p:cNvCxnSpPr>
              <a:cxnSpLocks noChangeShapeType="1"/>
              <a:stCxn id="17" idx="3"/>
              <a:endCxn id="34" idx="1"/>
            </p:cNvCxnSpPr>
            <p:nvPr/>
          </p:nvCxnSpPr>
          <p:spPr bwMode="auto">
            <a:xfrm>
              <a:off x="3774371" y="3552588"/>
              <a:ext cx="584636" cy="0"/>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 name="AutoShape 1737"/>
            <p:cNvCxnSpPr>
              <a:cxnSpLocks noChangeShapeType="1"/>
              <a:stCxn id="18" idx="3"/>
              <a:endCxn id="34" idx="1"/>
            </p:cNvCxnSpPr>
            <p:nvPr/>
          </p:nvCxnSpPr>
          <p:spPr bwMode="auto">
            <a:xfrm flipV="1">
              <a:off x="3774371" y="3552588"/>
              <a:ext cx="584636" cy="662333"/>
            </a:xfrm>
            <a:prstGeom prst="bentConnector3">
              <a:avLst>
                <a:gd name="adj1" fmla="val 50000"/>
              </a:avLst>
            </a:prstGeom>
            <a:noFill/>
            <a:ln w="9525">
              <a:solidFill>
                <a:schemeClr val="bg1"/>
              </a:solidFill>
              <a:miter lim="800000"/>
              <a:headEnd/>
              <a:tailEnd type="triangle" w="med" len="med"/>
            </a:ln>
            <a:extLst>
              <a:ext uri="{909E8E84-426E-40DD-AFC4-6F175D3DCCD1}">
                <a14:hiddenFill xmlns:a14="http://schemas.microsoft.com/office/drawing/2010/main">
                  <a:noFill/>
                </a14:hiddenFill>
              </a:ext>
            </a:extLst>
          </p:spPr>
        </p:cxnSp>
        <p:sp>
          <p:nvSpPr>
            <p:cNvPr id="34" name="Text Box 1738"/>
            <p:cNvSpPr txBox="1">
              <a:spLocks noChangeArrowheads="1"/>
            </p:cNvSpPr>
            <p:nvPr/>
          </p:nvSpPr>
          <p:spPr bwMode="auto">
            <a:xfrm>
              <a:off x="4359007" y="3420121"/>
              <a:ext cx="985576" cy="264933"/>
            </a:xfrm>
            <a:prstGeom prst="rect">
              <a:avLst/>
            </a:prstGeom>
            <a:solidFill>
              <a:srgbClr val="1995E1"/>
            </a:solidFill>
            <a:ln w="9525">
              <a:noFill/>
              <a:miter lim="800000"/>
              <a:headEnd/>
              <a:tailEnd/>
            </a:ln>
          </p:spPr>
          <p:txBody>
            <a:bodyPr rot="0" vert="horz" wrap="square" lIns="90000" tIns="10800" rIns="90000" bIns="46800" anchor="ctr" anchorCtr="0" upright="1">
              <a:noAutofit/>
            </a:bodyPr>
            <a:lstStyle/>
            <a:p>
              <a:pPr algn="ctr">
                <a:spcAft>
                  <a:spcPts val="0"/>
                </a:spcAft>
              </a:pPr>
              <a:r>
                <a:rPr lang="zh-CN" sz="1200" kern="100" dirty="0">
                  <a:solidFill>
                    <a:schemeClr val="bg1"/>
                  </a:solidFill>
                  <a:latin typeface="微软雅黑" panose="020B0503020204020204" pitchFamily="34" charset="-122"/>
                  <a:ea typeface="微软雅黑" panose="020B0503020204020204" pitchFamily="34" charset="-122"/>
                  <a:cs typeface="Times New Roman"/>
                </a:rPr>
                <a:t>项目实施</a:t>
              </a:r>
            </a:p>
          </p:txBody>
        </p:sp>
        <p:cxnSp>
          <p:nvCxnSpPr>
            <p:cNvPr id="35" name="AutoShape 1739"/>
            <p:cNvCxnSpPr>
              <a:cxnSpLocks noChangeShapeType="1"/>
              <a:stCxn id="34" idx="2"/>
              <a:endCxn id="20" idx="0"/>
            </p:cNvCxnSpPr>
            <p:nvPr/>
          </p:nvCxnSpPr>
          <p:spPr bwMode="auto">
            <a:xfrm>
              <a:off x="4851795" y="3685054"/>
              <a:ext cx="0" cy="397400"/>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36" name="矩形 35"/>
            <p:cNvSpPr/>
            <p:nvPr/>
          </p:nvSpPr>
          <p:spPr>
            <a:xfrm>
              <a:off x="1222348" y="1249475"/>
              <a:ext cx="329496" cy="1177164"/>
            </a:xfrm>
            <a:prstGeom prst="rect">
              <a:avLst/>
            </a:prstGeom>
            <a:solidFill>
              <a:srgbClr val="1995E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Aft>
                  <a:spcPts val="0"/>
                </a:spcAft>
              </a:pPr>
              <a:r>
                <a:rPr lang="zh-CN" sz="1200" kern="100" dirty="0" smtClean="0">
                  <a:solidFill>
                    <a:schemeClr val="bg1"/>
                  </a:solidFill>
                  <a:latin typeface="微软雅黑" panose="020B0503020204020204" pitchFamily="34" charset="-122"/>
                  <a:ea typeface="微软雅黑" panose="020B0503020204020204" pitchFamily="34" charset="-122"/>
                  <a:cs typeface="Times New Roman"/>
                </a:rPr>
                <a:t>公司</a:t>
              </a:r>
              <a:endParaRPr lang="en-US" altLang="zh-CN" sz="1200" kern="100" dirty="0" smtClean="0">
                <a:solidFill>
                  <a:schemeClr val="bg1"/>
                </a:solidFill>
                <a:latin typeface="微软雅黑" panose="020B0503020204020204" pitchFamily="34" charset="-122"/>
                <a:ea typeface="微软雅黑" panose="020B0503020204020204" pitchFamily="34" charset="-122"/>
                <a:cs typeface="Times New Roman"/>
              </a:endParaRPr>
            </a:p>
            <a:p>
              <a:pPr algn="ctr">
                <a:lnSpc>
                  <a:spcPts val="1200"/>
                </a:lnSpc>
                <a:spcAft>
                  <a:spcPts val="0"/>
                </a:spcAft>
              </a:pPr>
              <a:endParaRPr lang="en-US" altLang="zh-CN" sz="1200" kern="100" dirty="0">
                <a:solidFill>
                  <a:schemeClr val="bg1"/>
                </a:solidFill>
                <a:latin typeface="微软雅黑" panose="020B0503020204020204" pitchFamily="34" charset="-122"/>
                <a:ea typeface="微软雅黑" panose="020B0503020204020204" pitchFamily="34" charset="-122"/>
                <a:cs typeface="Times New Roman"/>
              </a:endParaRPr>
            </a:p>
            <a:p>
              <a:pPr algn="ctr">
                <a:lnSpc>
                  <a:spcPts val="1200"/>
                </a:lnSpc>
                <a:spcAft>
                  <a:spcPts val="0"/>
                </a:spcAft>
              </a:pPr>
              <a:r>
                <a:rPr lang="zh-CN" sz="1200" kern="100" dirty="0" smtClean="0">
                  <a:solidFill>
                    <a:schemeClr val="bg1"/>
                  </a:solidFill>
                  <a:latin typeface="微软雅黑" panose="020B0503020204020204" pitchFamily="34" charset="-122"/>
                  <a:ea typeface="微软雅黑" panose="020B0503020204020204" pitchFamily="34" charset="-122"/>
                  <a:cs typeface="Times New Roman"/>
                </a:rPr>
                <a:t>经营</a:t>
              </a:r>
              <a:endParaRPr lang="en-US" altLang="zh-CN" sz="1200" kern="100" dirty="0" smtClean="0">
                <a:solidFill>
                  <a:schemeClr val="bg1"/>
                </a:solidFill>
                <a:latin typeface="微软雅黑" panose="020B0503020204020204" pitchFamily="34" charset="-122"/>
                <a:ea typeface="微软雅黑" panose="020B0503020204020204" pitchFamily="34" charset="-122"/>
                <a:cs typeface="Times New Roman"/>
              </a:endParaRPr>
            </a:p>
            <a:p>
              <a:pPr algn="ctr">
                <a:lnSpc>
                  <a:spcPts val="1200"/>
                </a:lnSpc>
                <a:spcAft>
                  <a:spcPts val="0"/>
                </a:spcAft>
              </a:pPr>
              <a:endParaRPr lang="en-US" altLang="zh-CN" sz="1200" kern="100" dirty="0">
                <a:solidFill>
                  <a:schemeClr val="bg1"/>
                </a:solidFill>
                <a:latin typeface="微软雅黑" panose="020B0503020204020204" pitchFamily="34" charset="-122"/>
                <a:ea typeface="微软雅黑" panose="020B0503020204020204" pitchFamily="34" charset="-122"/>
                <a:cs typeface="Times New Roman"/>
              </a:endParaRPr>
            </a:p>
            <a:p>
              <a:pPr algn="ctr">
                <a:lnSpc>
                  <a:spcPts val="1200"/>
                </a:lnSpc>
                <a:spcAft>
                  <a:spcPts val="0"/>
                </a:spcAft>
              </a:pPr>
              <a:r>
                <a:rPr lang="zh-CN" sz="1200" kern="100" dirty="0" smtClean="0">
                  <a:solidFill>
                    <a:schemeClr val="bg1"/>
                  </a:solidFill>
                  <a:latin typeface="微软雅黑" panose="020B0503020204020204" pitchFamily="34" charset="-122"/>
                  <a:ea typeface="微软雅黑" panose="020B0503020204020204" pitchFamily="34" charset="-122"/>
                  <a:cs typeface="Times New Roman"/>
                </a:rPr>
                <a:t>计划</a:t>
              </a:r>
              <a:endParaRPr lang="zh-CN" sz="1200" kern="100" dirty="0">
                <a:solidFill>
                  <a:schemeClr val="bg1"/>
                </a:solidFill>
                <a:latin typeface="微软雅黑" panose="020B0503020204020204" pitchFamily="34" charset="-122"/>
                <a:ea typeface="微软雅黑" panose="020B0503020204020204" pitchFamily="34" charset="-122"/>
                <a:cs typeface="Times New Roman"/>
              </a:endParaRPr>
            </a:p>
          </p:txBody>
        </p:sp>
        <p:sp>
          <p:nvSpPr>
            <p:cNvPr id="37" name="矩形 36"/>
            <p:cNvSpPr/>
            <p:nvPr/>
          </p:nvSpPr>
          <p:spPr>
            <a:xfrm>
              <a:off x="1211413" y="2899144"/>
              <a:ext cx="329496" cy="1545443"/>
            </a:xfrm>
            <a:prstGeom prst="rect">
              <a:avLst/>
            </a:prstGeom>
            <a:solidFill>
              <a:srgbClr val="1995E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50000"/>
                </a:lnSpc>
                <a:spcAft>
                  <a:spcPts val="0"/>
                </a:spcAft>
              </a:pPr>
              <a:r>
                <a:rPr lang="zh-CN" sz="1200" kern="100" dirty="0">
                  <a:solidFill>
                    <a:schemeClr val="bg1"/>
                  </a:solidFill>
                  <a:effectLst/>
                  <a:latin typeface="微软雅黑" panose="020B0503020204020204" pitchFamily="34" charset="-122"/>
                  <a:ea typeface="微软雅黑" panose="020B0503020204020204" pitchFamily="34" charset="-122"/>
                  <a:cs typeface="Times New Roman"/>
                </a:rPr>
                <a:t>业务单元经营计划</a:t>
              </a:r>
            </a:p>
          </p:txBody>
        </p:sp>
        <p:sp>
          <p:nvSpPr>
            <p:cNvPr id="38" name="AutoShape 1731"/>
            <p:cNvSpPr>
              <a:spLocks noChangeArrowheads="1"/>
            </p:cNvSpPr>
            <p:nvPr/>
          </p:nvSpPr>
          <p:spPr bwMode="auto">
            <a:xfrm>
              <a:off x="1517396" y="3617882"/>
              <a:ext cx="236065" cy="116427"/>
            </a:xfrm>
            <a:prstGeom prst="leftRightArrow">
              <a:avLst>
                <a:gd name="adj1" fmla="val 50000"/>
                <a:gd name="adj2" fmla="val 55071"/>
              </a:avLst>
            </a:prstGeom>
            <a:solidFill>
              <a:srgbClr val="404040"/>
            </a:solidFill>
            <a:ln w="9525">
              <a:noFill/>
              <a:miter lim="800000"/>
              <a:headEnd/>
              <a:tailEnd/>
            </a:ln>
          </p:spPr>
          <p:txBody>
            <a:bodyPr rot="0" vert="eaVert" wrap="square" lIns="90000" tIns="10800" rIns="90000" bIns="46800" anchor="ctr" anchorCtr="0" upright="1">
              <a:noAutofit/>
            </a:bodyPr>
            <a:lstStyle/>
            <a:p>
              <a:r>
                <a:rPr lang="en-US" sz="3600" dirty="0">
                  <a:latin typeface="微软雅黑" panose="020B0503020204020204" pitchFamily="34" charset="-122"/>
                  <a:ea typeface="微软雅黑" panose="020B0503020204020204" pitchFamily="34" charset="-122"/>
                </a:rPr>
                <a:t> </a:t>
              </a:r>
              <a:endParaRPr lang="zh-CN" sz="3600" dirty="0">
                <a:latin typeface="微软雅黑" panose="020B0503020204020204" pitchFamily="34" charset="-122"/>
                <a:ea typeface="微软雅黑" panose="020B0503020204020204" pitchFamily="34" charset="-122"/>
              </a:endParaRPr>
            </a:p>
          </p:txBody>
        </p:sp>
        <p:sp>
          <p:nvSpPr>
            <p:cNvPr id="39" name="上下箭头 38"/>
            <p:cNvSpPr/>
            <p:nvPr/>
          </p:nvSpPr>
          <p:spPr>
            <a:xfrm>
              <a:off x="1313093" y="2423276"/>
              <a:ext cx="108618" cy="496379"/>
            </a:xfrm>
            <a:prstGeom prst="upDownArrow">
              <a:avLst>
                <a:gd name="adj1" fmla="val 50000"/>
                <a:gd name="adj2" fmla="val 81250"/>
              </a:avLst>
            </a:prstGeom>
            <a:solidFill>
              <a:schemeClr val="tx1">
                <a:lumMod val="75000"/>
                <a:lumOff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sz="3600">
                <a:latin typeface="微软雅黑" panose="020B0503020204020204" pitchFamily="34" charset="-122"/>
                <a:ea typeface="微软雅黑" panose="020B0503020204020204" pitchFamily="34" charset="-122"/>
              </a:endParaRPr>
            </a:p>
          </p:txBody>
        </p:sp>
        <p:sp>
          <p:nvSpPr>
            <p:cNvPr id="40" name="矩形 39"/>
            <p:cNvSpPr/>
            <p:nvPr/>
          </p:nvSpPr>
          <p:spPr>
            <a:xfrm>
              <a:off x="1486712" y="2426638"/>
              <a:ext cx="482583" cy="493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zh-CN" sz="1200"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a:rPr>
                <a:t>全面预算管理</a:t>
              </a:r>
            </a:p>
          </p:txBody>
        </p:sp>
      </p:grpSp>
      <p:sp>
        <p:nvSpPr>
          <p:cNvPr id="41" name="TextBox 40"/>
          <p:cNvSpPr txBox="1"/>
          <p:nvPr/>
        </p:nvSpPr>
        <p:spPr>
          <a:xfrm>
            <a:off x="545570" y="164189"/>
            <a:ext cx="3350155" cy="523220"/>
          </a:xfrm>
          <a:prstGeom prst="rect">
            <a:avLst/>
          </a:prstGeom>
          <a:noFill/>
        </p:spPr>
        <p:txBody>
          <a:bodyPr wrap="square" rtlCol="0">
            <a:spAutoFit/>
          </a:bodyPr>
          <a:lstStyle/>
          <a:p>
            <a:r>
              <a:rPr lang="zh-CN" altLang="en-US" sz="2800" dirty="0">
                <a:solidFill>
                  <a:srgbClr val="1995E1"/>
                </a:solidFill>
                <a:latin typeface="微软雅黑" panose="020B0503020204020204" pitchFamily="34" charset="-122"/>
                <a:ea typeface="微软雅黑" panose="020B0503020204020204" pitchFamily="34" charset="-122"/>
              </a:rPr>
              <a:t>恒</a:t>
            </a:r>
            <a:r>
              <a:rPr lang="zh-CN" altLang="en-US" sz="2800" dirty="0" smtClean="0">
                <a:solidFill>
                  <a:srgbClr val="1995E1"/>
                </a:solidFill>
                <a:latin typeface="微软雅黑" panose="020B0503020204020204" pitchFamily="34" charset="-122"/>
                <a:ea typeface="微软雅黑" panose="020B0503020204020204" pitchFamily="34" charset="-122"/>
              </a:rPr>
              <a:t>生管理</a:t>
            </a:r>
            <a:r>
              <a:rPr lang="zh-CN" altLang="en-US" sz="2800" dirty="0">
                <a:solidFill>
                  <a:srgbClr val="1995E1"/>
                </a:solidFill>
                <a:latin typeface="微软雅黑" panose="020B0503020204020204" pitchFamily="34" charset="-122"/>
                <a:ea typeface="微软雅黑" panose="020B0503020204020204" pitchFamily="34" charset="-122"/>
              </a:rPr>
              <a:t>体系</a:t>
            </a:r>
          </a:p>
        </p:txBody>
      </p:sp>
    </p:spTree>
    <p:extLst>
      <p:ext uri="{BB962C8B-B14F-4D97-AF65-F5344CB8AC3E}">
        <p14:creationId xmlns:p14="http://schemas.microsoft.com/office/powerpoint/2010/main" val="4503963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文本框 11"/>
          <p:cNvSpPr txBox="1"/>
          <p:nvPr/>
        </p:nvSpPr>
        <p:spPr>
          <a:xfrm>
            <a:off x="3262980" y="1667292"/>
            <a:ext cx="2501269" cy="715552"/>
          </a:xfrm>
          <a:prstGeom prst="rect">
            <a:avLst/>
          </a:prstGeom>
          <a:noFill/>
        </p:spPr>
        <p:txBody>
          <a:bodyPr wrap="none" lIns="68552" tIns="34276" rIns="68552" bIns="34276" rtlCol="0">
            <a:spAutoFit/>
          </a:bodyPr>
          <a:lstStyle/>
          <a:p>
            <a:r>
              <a:rPr lang="en-US" altLang="zh-CN" sz="4200" dirty="0" smtClean="0">
                <a:solidFill>
                  <a:schemeClr val="bg1"/>
                </a:solidFill>
                <a:latin typeface="微软雅黑" panose="020B0503020204020204" pitchFamily="34" charset="-122"/>
                <a:ea typeface="微软雅黑" panose="020B0503020204020204" pitchFamily="34" charset="-122"/>
              </a:rPr>
              <a:t>THANKS!</a:t>
            </a:r>
            <a:endParaRPr lang="zh-CN" altLang="en-US" sz="42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82410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375492" y="869950"/>
            <a:ext cx="3" cy="4522766"/>
            <a:chOff x="1375492" y="687409"/>
            <a:chExt cx="3" cy="4522766"/>
          </a:xfrm>
        </p:grpSpPr>
        <p:cxnSp>
          <p:nvCxnSpPr>
            <p:cNvPr id="2" name="直接连接符 1"/>
            <p:cNvCxnSpPr/>
            <p:nvPr/>
          </p:nvCxnSpPr>
          <p:spPr>
            <a:xfrm>
              <a:off x="1375492" y="687409"/>
              <a:ext cx="1" cy="340948"/>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1375494" y="1468280"/>
              <a:ext cx="1" cy="3741895"/>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grpSp>
      <p:sp>
        <p:nvSpPr>
          <p:cNvPr id="4" name="矩形 3"/>
          <p:cNvSpPr/>
          <p:nvPr/>
        </p:nvSpPr>
        <p:spPr>
          <a:xfrm>
            <a:off x="961973" y="1212121"/>
            <a:ext cx="844629" cy="428867"/>
          </a:xfrm>
          <a:prstGeom prst="rect">
            <a:avLst/>
          </a:prstGeom>
          <a:solidFill>
            <a:schemeClr val="bg1">
              <a:lumMod val="95000"/>
            </a:schemeClr>
          </a:solidFill>
          <a:ln w="6350">
            <a:noFill/>
          </a:ln>
        </p:spPr>
        <p:style>
          <a:lnRef idx="2">
            <a:schemeClr val="accent1"/>
          </a:lnRef>
          <a:fillRef idx="1">
            <a:schemeClr val="lt1"/>
          </a:fillRef>
          <a:effectRef idx="0">
            <a:schemeClr val="accent1"/>
          </a:effectRef>
          <a:fontRef idx="minor">
            <a:schemeClr val="dk1"/>
          </a:fontRef>
        </p:style>
        <p:txBody>
          <a:bodyPr wrap="none" anchor="ctr">
            <a:spAutoFit/>
          </a:bodyPr>
          <a:lstStyle/>
          <a:p>
            <a:r>
              <a:rPr lang="en-US" altLang="zh-CN" sz="2400" dirty="0" smtClean="0">
                <a:solidFill>
                  <a:srgbClr val="1995E1"/>
                </a:solidFill>
                <a:latin typeface="微软雅黑" panose="020B0503020204020204" pitchFamily="34" charset="-122"/>
                <a:ea typeface="微软雅黑" panose="020B0503020204020204" pitchFamily="34" charset="-122"/>
              </a:rPr>
              <a:t>1995</a:t>
            </a:r>
            <a:endParaRPr lang="zh-CN" altLang="en-US" sz="2400" dirty="0">
              <a:solidFill>
                <a:srgbClr val="1995E1"/>
              </a:solidFill>
              <a:latin typeface="微软雅黑" panose="020B0503020204020204" pitchFamily="34" charset="-122"/>
              <a:ea typeface="微软雅黑" panose="020B0503020204020204" pitchFamily="34" charset="-122"/>
            </a:endParaRPr>
          </a:p>
        </p:txBody>
      </p:sp>
      <p:sp>
        <p:nvSpPr>
          <p:cNvPr id="6" name="矩形 5"/>
          <p:cNvSpPr/>
          <p:nvPr/>
        </p:nvSpPr>
        <p:spPr>
          <a:xfrm>
            <a:off x="1958050" y="1249464"/>
            <a:ext cx="4047171" cy="369332"/>
          </a:xfrm>
          <a:prstGeom prst="rect">
            <a:avLst/>
          </a:prstGeom>
        </p:spPr>
        <p:txBody>
          <a:bodyPr>
            <a:spAutoFit/>
          </a:bodyPr>
          <a:lstStyle/>
          <a:p>
            <a:r>
              <a:rPr lang="zh-CN" altLang="en-US" sz="1800" dirty="0" smtClean="0">
                <a:latin typeface="微软雅黑" panose="020B0503020204020204" pitchFamily="34" charset="-122"/>
                <a:ea typeface="微软雅黑" panose="020B0503020204020204" pitchFamily="34" charset="-122"/>
              </a:rPr>
              <a:t>丨公司创立</a:t>
            </a:r>
            <a:endParaRPr lang="zh-CN" altLang="en-US" sz="1800" dirty="0">
              <a:latin typeface="微软雅黑" panose="020B0503020204020204" pitchFamily="34" charset="-122"/>
              <a:ea typeface="微软雅黑" panose="020B0503020204020204" pitchFamily="34" charset="-122"/>
            </a:endParaRPr>
          </a:p>
        </p:txBody>
      </p:sp>
      <p:sp>
        <p:nvSpPr>
          <p:cNvPr id="7" name="矩形 6"/>
          <p:cNvSpPr/>
          <p:nvPr/>
        </p:nvSpPr>
        <p:spPr>
          <a:xfrm>
            <a:off x="938178" y="1875442"/>
            <a:ext cx="909223" cy="461665"/>
          </a:xfrm>
          <a:prstGeom prst="rect">
            <a:avLst/>
          </a:prstGeom>
          <a:solidFill>
            <a:schemeClr val="bg1">
              <a:lumMod val="95000"/>
            </a:schemeClr>
          </a:solidFill>
          <a:ln w="6350">
            <a:noFill/>
          </a:ln>
        </p:spPr>
        <p:style>
          <a:lnRef idx="2">
            <a:schemeClr val="accent1"/>
          </a:lnRef>
          <a:fillRef idx="1">
            <a:schemeClr val="lt1"/>
          </a:fillRef>
          <a:effectRef idx="0">
            <a:schemeClr val="accent1"/>
          </a:effectRef>
          <a:fontRef idx="minor">
            <a:schemeClr val="dk1"/>
          </a:fontRef>
        </p:style>
        <p:txBody>
          <a:bodyPr wrap="none" anchor="ctr">
            <a:spAutoFit/>
          </a:bodyPr>
          <a:lstStyle/>
          <a:p>
            <a:r>
              <a:rPr lang="en-US" altLang="zh-CN" sz="2400" dirty="0" smtClean="0">
                <a:solidFill>
                  <a:srgbClr val="1995E1"/>
                </a:solidFill>
                <a:latin typeface="微软雅黑" panose="020B0503020204020204" pitchFamily="34" charset="-122"/>
                <a:ea typeface="微软雅黑" panose="020B0503020204020204" pitchFamily="34" charset="-122"/>
              </a:rPr>
              <a:t>1997</a:t>
            </a:r>
            <a:endParaRPr lang="zh-CN" altLang="en-US" sz="2400" dirty="0">
              <a:solidFill>
                <a:srgbClr val="1995E1"/>
              </a:solidFill>
              <a:latin typeface="微软雅黑" panose="020B0503020204020204" pitchFamily="34" charset="-122"/>
              <a:ea typeface="微软雅黑" panose="020B0503020204020204" pitchFamily="34" charset="-122"/>
            </a:endParaRPr>
          </a:p>
        </p:txBody>
      </p:sp>
      <p:sp>
        <p:nvSpPr>
          <p:cNvPr id="9" name="矩形 8"/>
          <p:cNvSpPr/>
          <p:nvPr/>
        </p:nvSpPr>
        <p:spPr>
          <a:xfrm>
            <a:off x="1958050" y="1930211"/>
            <a:ext cx="4047171" cy="369332"/>
          </a:xfrm>
          <a:prstGeom prst="rect">
            <a:avLst/>
          </a:prstGeom>
        </p:spPr>
        <p:txBody>
          <a:bodyPr>
            <a:spAutoFit/>
          </a:bodyPr>
          <a:lstStyle/>
          <a:p>
            <a:r>
              <a:rPr lang="zh-CN" altLang="en-US" sz="1800" dirty="0">
                <a:latin typeface="微软雅黑" panose="020B0503020204020204" pitchFamily="34" charset="-122"/>
                <a:ea typeface="微软雅黑" panose="020B0503020204020204" pitchFamily="34" charset="-122"/>
              </a:rPr>
              <a:t>丨银行事业部</a:t>
            </a:r>
            <a:r>
              <a:rPr lang="zh-CN" altLang="en-US" sz="1800" dirty="0" smtClean="0">
                <a:latin typeface="微软雅黑" panose="020B0503020204020204" pitchFamily="34" charset="-122"/>
                <a:ea typeface="微软雅黑" panose="020B0503020204020204" pitchFamily="34" charset="-122"/>
              </a:rPr>
              <a:t>成立</a:t>
            </a:r>
            <a:endParaRPr lang="zh-CN" altLang="en-US" sz="1800" dirty="0">
              <a:latin typeface="微软雅黑" panose="020B0503020204020204" pitchFamily="34" charset="-122"/>
              <a:ea typeface="微软雅黑" panose="020B0503020204020204" pitchFamily="34" charset="-122"/>
            </a:endParaRPr>
          </a:p>
        </p:txBody>
      </p:sp>
      <p:sp>
        <p:nvSpPr>
          <p:cNvPr id="8" name="矩形 7"/>
          <p:cNvSpPr/>
          <p:nvPr/>
        </p:nvSpPr>
        <p:spPr>
          <a:xfrm>
            <a:off x="938178" y="2555162"/>
            <a:ext cx="909223" cy="461665"/>
          </a:xfrm>
          <a:prstGeom prst="rect">
            <a:avLst/>
          </a:prstGeom>
          <a:solidFill>
            <a:schemeClr val="bg1">
              <a:lumMod val="95000"/>
            </a:schemeClr>
          </a:solidFill>
          <a:ln w="6350">
            <a:noFill/>
          </a:ln>
        </p:spPr>
        <p:style>
          <a:lnRef idx="2">
            <a:schemeClr val="accent1"/>
          </a:lnRef>
          <a:fillRef idx="1">
            <a:schemeClr val="lt1"/>
          </a:fillRef>
          <a:effectRef idx="0">
            <a:schemeClr val="accent1"/>
          </a:effectRef>
          <a:fontRef idx="minor">
            <a:schemeClr val="dk1"/>
          </a:fontRef>
        </p:style>
        <p:txBody>
          <a:bodyPr wrap="none" anchor="ctr">
            <a:spAutoFit/>
          </a:bodyPr>
          <a:lstStyle/>
          <a:p>
            <a:r>
              <a:rPr lang="en-US" altLang="zh-CN" sz="2400" dirty="0" smtClean="0">
                <a:solidFill>
                  <a:srgbClr val="1995E1"/>
                </a:solidFill>
                <a:latin typeface="微软雅黑" panose="020B0503020204020204" pitchFamily="34" charset="-122"/>
                <a:ea typeface="微软雅黑" panose="020B0503020204020204" pitchFamily="34" charset="-122"/>
              </a:rPr>
              <a:t>1998</a:t>
            </a:r>
            <a:endParaRPr lang="zh-CN" altLang="en-US" sz="2400" dirty="0">
              <a:solidFill>
                <a:srgbClr val="1995E1"/>
              </a:solidFill>
              <a:latin typeface="微软雅黑" panose="020B0503020204020204" pitchFamily="34" charset="-122"/>
              <a:ea typeface="微软雅黑" panose="020B0503020204020204" pitchFamily="34" charset="-122"/>
            </a:endParaRPr>
          </a:p>
        </p:txBody>
      </p:sp>
      <p:sp>
        <p:nvSpPr>
          <p:cNvPr id="10" name="矩形 9"/>
          <p:cNvSpPr/>
          <p:nvPr/>
        </p:nvSpPr>
        <p:spPr>
          <a:xfrm>
            <a:off x="1958050" y="2607877"/>
            <a:ext cx="4047170" cy="369332"/>
          </a:xfrm>
          <a:prstGeom prst="rect">
            <a:avLst/>
          </a:prstGeom>
        </p:spPr>
        <p:txBody>
          <a:bodyPr>
            <a:spAutoFit/>
          </a:bodyPr>
          <a:lstStyle/>
          <a:p>
            <a:r>
              <a:rPr lang="zh-CN" altLang="en-US" sz="1800" dirty="0">
                <a:latin typeface="微软雅黑" panose="020B0503020204020204" pitchFamily="34" charset="-122"/>
                <a:ea typeface="微软雅黑" panose="020B0503020204020204" pitchFamily="34" charset="-122"/>
              </a:rPr>
              <a:t>丨证券软件市场占有率</a:t>
            </a:r>
            <a:r>
              <a:rPr lang="zh-CN" altLang="en-US" sz="1800" dirty="0" smtClean="0">
                <a:latin typeface="微软雅黑" panose="020B0503020204020204" pitchFamily="34" charset="-122"/>
                <a:ea typeface="微软雅黑" panose="020B0503020204020204" pitchFamily="34" charset="-122"/>
              </a:rPr>
              <a:t>第一</a:t>
            </a:r>
            <a:endParaRPr lang="zh-CN" altLang="en-US" sz="1800" dirty="0">
              <a:latin typeface="微软雅黑" panose="020B0503020204020204" pitchFamily="34" charset="-122"/>
              <a:ea typeface="微软雅黑" panose="020B0503020204020204" pitchFamily="34" charset="-122"/>
            </a:endParaRPr>
          </a:p>
        </p:txBody>
      </p:sp>
      <p:sp>
        <p:nvSpPr>
          <p:cNvPr id="12" name="矩形 11"/>
          <p:cNvSpPr/>
          <p:nvPr/>
        </p:nvSpPr>
        <p:spPr>
          <a:xfrm>
            <a:off x="1958050" y="3311670"/>
            <a:ext cx="4653170" cy="369332"/>
          </a:xfrm>
          <a:prstGeom prst="rect">
            <a:avLst/>
          </a:prstGeom>
        </p:spPr>
        <p:txBody>
          <a:bodyPr>
            <a:spAutoFit/>
          </a:bodyPr>
          <a:lstStyle/>
          <a:p>
            <a:r>
              <a:rPr lang="zh-CN" altLang="en-US" sz="1800" dirty="0">
                <a:latin typeface="微软雅黑" panose="020B0503020204020204" pitchFamily="34" charset="-122"/>
                <a:ea typeface="微软雅黑" panose="020B0503020204020204" pitchFamily="34" charset="-122"/>
              </a:rPr>
              <a:t>丨基金事业部</a:t>
            </a:r>
            <a:r>
              <a:rPr lang="zh-CN" altLang="en-US" sz="1800" dirty="0" smtClean="0">
                <a:latin typeface="微软雅黑" panose="020B0503020204020204" pitchFamily="34" charset="-122"/>
                <a:ea typeface="微软雅黑" panose="020B0503020204020204" pitchFamily="34" charset="-122"/>
              </a:rPr>
              <a:t>成立</a:t>
            </a:r>
            <a:endParaRPr lang="en-US" altLang="zh-CN" sz="1800" dirty="0">
              <a:latin typeface="微软雅黑" panose="020B0503020204020204" pitchFamily="34" charset="-122"/>
              <a:ea typeface="微软雅黑" panose="020B0503020204020204" pitchFamily="34" charset="-122"/>
            </a:endParaRPr>
          </a:p>
        </p:txBody>
      </p:sp>
      <p:sp>
        <p:nvSpPr>
          <p:cNvPr id="13" name="矩形 12"/>
          <p:cNvSpPr/>
          <p:nvPr/>
        </p:nvSpPr>
        <p:spPr>
          <a:xfrm>
            <a:off x="961973" y="3311670"/>
            <a:ext cx="844629" cy="428867"/>
          </a:xfrm>
          <a:prstGeom prst="rect">
            <a:avLst/>
          </a:prstGeom>
          <a:solidFill>
            <a:schemeClr val="bg1">
              <a:lumMod val="95000"/>
            </a:schemeClr>
          </a:solidFill>
          <a:ln w="6350">
            <a:noFill/>
          </a:ln>
        </p:spPr>
        <p:style>
          <a:lnRef idx="2">
            <a:schemeClr val="accent1"/>
          </a:lnRef>
          <a:fillRef idx="1">
            <a:schemeClr val="lt1"/>
          </a:fillRef>
          <a:effectRef idx="0">
            <a:schemeClr val="accent1"/>
          </a:effectRef>
          <a:fontRef idx="minor">
            <a:schemeClr val="dk1"/>
          </a:fontRef>
        </p:style>
        <p:txBody>
          <a:bodyPr wrap="none" anchor="ctr">
            <a:spAutoFit/>
          </a:bodyPr>
          <a:lstStyle/>
          <a:p>
            <a:r>
              <a:rPr lang="en-US" altLang="zh-CN" sz="2400" dirty="0" smtClean="0">
                <a:solidFill>
                  <a:srgbClr val="1995E1"/>
                </a:solidFill>
                <a:latin typeface="微软雅黑" panose="020B0503020204020204" pitchFamily="34" charset="-122"/>
                <a:ea typeface="微软雅黑" panose="020B0503020204020204" pitchFamily="34" charset="-122"/>
              </a:rPr>
              <a:t>2001</a:t>
            </a:r>
            <a:endParaRPr lang="zh-CN" altLang="en-US" sz="2400" dirty="0">
              <a:solidFill>
                <a:srgbClr val="1995E1"/>
              </a:solidFill>
              <a:latin typeface="微软雅黑" panose="020B0503020204020204" pitchFamily="34" charset="-122"/>
              <a:ea typeface="微软雅黑" panose="020B0503020204020204" pitchFamily="34" charset="-122"/>
            </a:endParaRPr>
          </a:p>
        </p:txBody>
      </p:sp>
      <p:sp>
        <p:nvSpPr>
          <p:cNvPr id="11" name="矩形 10"/>
          <p:cNvSpPr/>
          <p:nvPr/>
        </p:nvSpPr>
        <p:spPr>
          <a:xfrm>
            <a:off x="1958049" y="3923904"/>
            <a:ext cx="4941331" cy="646331"/>
          </a:xfrm>
          <a:prstGeom prst="rect">
            <a:avLst/>
          </a:prstGeom>
        </p:spPr>
        <p:txBody>
          <a:bodyPr wrap="square">
            <a:spAutoFit/>
          </a:bodyPr>
          <a:lstStyle/>
          <a:p>
            <a:r>
              <a:rPr lang="zh-CN" altLang="en-US" sz="1800" dirty="0">
                <a:latin typeface="微软雅黑" panose="020B0503020204020204" pitchFamily="34" charset="-122"/>
                <a:ea typeface="微软雅黑" panose="020B0503020204020204" pitchFamily="34" charset="-122"/>
              </a:rPr>
              <a:t>丨基金业核心应用软件市场占有率第一</a:t>
            </a:r>
          </a:p>
          <a:p>
            <a:r>
              <a:rPr lang="zh-CN" altLang="en-US" sz="1800" dirty="0" smtClean="0">
                <a:latin typeface="微软雅黑" panose="020B0503020204020204" pitchFamily="34" charset="-122"/>
                <a:ea typeface="微软雅黑" panose="020B0503020204020204" pitchFamily="34" charset="-122"/>
              </a:rPr>
              <a:t>丨</a:t>
            </a:r>
            <a:r>
              <a:rPr lang="zh-CN" altLang="en-US" sz="1800" dirty="0">
                <a:latin typeface="微软雅黑" panose="020B0503020204020204" pitchFamily="34" charset="-122"/>
                <a:ea typeface="微软雅黑" panose="020B0503020204020204" pitchFamily="34" charset="-122"/>
              </a:rPr>
              <a:t>上海证交所主板</a:t>
            </a:r>
            <a:r>
              <a:rPr lang="zh-CN" altLang="en-US" sz="1800" dirty="0" smtClean="0">
                <a:latin typeface="微软雅黑" panose="020B0503020204020204" pitchFamily="34" charset="-122"/>
                <a:ea typeface="微软雅黑" panose="020B0503020204020204" pitchFamily="34" charset="-122"/>
              </a:rPr>
              <a:t>上市（</a:t>
            </a:r>
            <a:r>
              <a:rPr lang="en-US" altLang="zh-CN" sz="1800" dirty="0" smtClean="0">
                <a:latin typeface="微软雅黑" panose="020B0503020204020204" pitchFamily="34" charset="-122"/>
                <a:ea typeface="微软雅黑" panose="020B0503020204020204" pitchFamily="34" charset="-122"/>
              </a:rPr>
              <a:t>SH.600570</a:t>
            </a:r>
            <a:r>
              <a:rPr lang="zh-CN" altLang="en-US" sz="1800" dirty="0" smtClean="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p:txBody>
      </p:sp>
      <p:sp>
        <p:nvSpPr>
          <p:cNvPr id="14" name="矩形 13"/>
          <p:cNvSpPr/>
          <p:nvPr/>
        </p:nvSpPr>
        <p:spPr>
          <a:xfrm>
            <a:off x="961973" y="4032637"/>
            <a:ext cx="844629" cy="428867"/>
          </a:xfrm>
          <a:prstGeom prst="rect">
            <a:avLst/>
          </a:prstGeom>
          <a:solidFill>
            <a:schemeClr val="bg1">
              <a:lumMod val="95000"/>
            </a:schemeClr>
          </a:solidFill>
          <a:ln w="6350">
            <a:noFill/>
          </a:ln>
        </p:spPr>
        <p:style>
          <a:lnRef idx="2">
            <a:schemeClr val="accent1"/>
          </a:lnRef>
          <a:fillRef idx="1">
            <a:schemeClr val="lt1"/>
          </a:fillRef>
          <a:effectRef idx="0">
            <a:schemeClr val="accent1"/>
          </a:effectRef>
          <a:fontRef idx="minor">
            <a:schemeClr val="dk1"/>
          </a:fontRef>
        </p:style>
        <p:txBody>
          <a:bodyPr wrap="none" anchor="ctr">
            <a:spAutoFit/>
          </a:bodyPr>
          <a:lstStyle/>
          <a:p>
            <a:r>
              <a:rPr lang="en-US" altLang="zh-CN" sz="2400" dirty="0" smtClean="0">
                <a:solidFill>
                  <a:srgbClr val="1995E1"/>
                </a:solidFill>
                <a:latin typeface="微软雅黑" panose="020B0503020204020204" pitchFamily="34" charset="-122"/>
                <a:ea typeface="微软雅黑" panose="020B0503020204020204" pitchFamily="34" charset="-122"/>
              </a:rPr>
              <a:t>2003</a:t>
            </a:r>
            <a:endParaRPr lang="zh-CN" altLang="en-US" sz="2400" dirty="0">
              <a:solidFill>
                <a:srgbClr val="1995E1"/>
              </a:solidFill>
              <a:latin typeface="微软雅黑" panose="020B0503020204020204" pitchFamily="34" charset="-122"/>
              <a:ea typeface="微软雅黑" panose="020B0503020204020204" pitchFamily="34" charset="-122"/>
            </a:endParaRPr>
          </a:p>
        </p:txBody>
      </p:sp>
      <p:pic>
        <p:nvPicPr>
          <p:cNvPr id="15" name="Picture 2" descr="\\hsdfs04\市场部公共目录$\3公司历史资料整理\历史照片\2003年\公司大事--2003年恒生上市\上市.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7738" y="1212121"/>
            <a:ext cx="2603287" cy="1765190"/>
          </a:xfrm>
          <a:prstGeom prst="rect">
            <a:avLst/>
          </a:prstGeom>
          <a:noFill/>
          <a:ln w="28575">
            <a:noFill/>
          </a:ln>
          <a:effectLst/>
          <a:extLst>
            <a:ext uri="{909E8E84-426E-40DD-AFC4-6F175D3DCCD1}">
              <a14:hiddenFill xmlns:a14="http://schemas.microsoft.com/office/drawing/2010/main">
                <a:solidFill>
                  <a:srgbClr val="FFFFFF"/>
                </a:solidFill>
              </a14:hiddenFill>
            </a:ext>
          </a:extLst>
        </p:spPr>
      </p:pic>
      <p:cxnSp>
        <p:nvCxnSpPr>
          <p:cNvPr id="16" name="肘形连接符 15"/>
          <p:cNvCxnSpPr/>
          <p:nvPr/>
        </p:nvCxnSpPr>
        <p:spPr>
          <a:xfrm rot="5400000" flipH="1" flipV="1">
            <a:off x="5655482" y="2962303"/>
            <a:ext cx="1733841" cy="985936"/>
          </a:xfrm>
          <a:prstGeom prst="bentConnector3">
            <a:avLst>
              <a:gd name="adj1" fmla="val -816"/>
            </a:avLst>
          </a:prstGeom>
          <a:ln w="3175">
            <a:solidFill>
              <a:srgbClr val="1995E1">
                <a:alpha val="90000"/>
              </a:srgb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45570" y="164189"/>
            <a:ext cx="6169555" cy="523220"/>
          </a:xfrm>
          <a:prstGeom prst="rect">
            <a:avLst/>
          </a:prstGeom>
          <a:noFill/>
        </p:spPr>
        <p:txBody>
          <a:bodyPr wrap="square" rtlCol="0">
            <a:spAutoFit/>
          </a:bodyPr>
          <a:lstStyle/>
          <a:p>
            <a:r>
              <a:rPr lang="zh-CN" altLang="en-US" sz="2800" dirty="0" smtClean="0">
                <a:solidFill>
                  <a:srgbClr val="1995E1"/>
                </a:solidFill>
                <a:latin typeface="微软雅黑" panose="020B0503020204020204" pitchFamily="34" charset="-122"/>
                <a:ea typeface="微软雅黑" panose="020B0503020204020204" pitchFamily="34" charset="-122"/>
              </a:rPr>
              <a:t>恒生</a:t>
            </a:r>
            <a:r>
              <a:rPr lang="zh-CN" altLang="en-US" sz="2800" dirty="0">
                <a:solidFill>
                  <a:srgbClr val="1995E1"/>
                </a:solidFill>
                <a:latin typeface="微软雅黑" panose="020B0503020204020204" pitchFamily="34" charset="-122"/>
                <a:ea typeface="微软雅黑" panose="020B0503020204020204" pitchFamily="34" charset="-122"/>
              </a:rPr>
              <a:t>发展历程丨</a:t>
            </a:r>
            <a:r>
              <a:rPr lang="en-US" altLang="zh-CN" sz="2800" dirty="0">
                <a:solidFill>
                  <a:srgbClr val="1995E1"/>
                </a:solidFill>
                <a:latin typeface="微软雅黑" panose="020B0503020204020204" pitchFamily="34" charset="-122"/>
                <a:ea typeface="微软雅黑" panose="020B0503020204020204" pitchFamily="34" charset="-122"/>
              </a:rPr>
              <a:t>1995-2003 </a:t>
            </a:r>
            <a:r>
              <a:rPr lang="zh-CN" altLang="en-US" sz="2800" dirty="0">
                <a:solidFill>
                  <a:srgbClr val="1995E1"/>
                </a:solidFill>
                <a:latin typeface="微软雅黑" panose="020B0503020204020204" pitchFamily="34" charset="-122"/>
                <a:ea typeface="微软雅黑" panose="020B0503020204020204" pitchFamily="34" charset="-122"/>
              </a:rPr>
              <a:t>崭露头角</a:t>
            </a:r>
          </a:p>
        </p:txBody>
      </p:sp>
    </p:spTree>
    <p:extLst>
      <p:ext uri="{BB962C8B-B14F-4D97-AF65-F5344CB8AC3E}">
        <p14:creationId xmlns:p14="http://schemas.microsoft.com/office/powerpoint/2010/main" val="3304004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descr="C:\Users\yangmy\Documents\Tencent Files\76811832\Image\Group\HXT1G$6`4~KTBO(P)_O9AK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7422" y="1052736"/>
            <a:ext cx="1169876" cy="174432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矩形 4"/>
          <p:cNvSpPr/>
          <p:nvPr/>
        </p:nvSpPr>
        <p:spPr>
          <a:xfrm>
            <a:off x="1957652" y="1103028"/>
            <a:ext cx="6332966" cy="646331"/>
          </a:xfrm>
          <a:prstGeom prst="rect">
            <a:avLst/>
          </a:prstGeom>
        </p:spPr>
        <p:txBody>
          <a:bodyPr wrap="square">
            <a:spAutoFit/>
          </a:bodyPr>
          <a:lstStyle/>
          <a:p>
            <a:r>
              <a:rPr lang="zh-CN" altLang="en-US" sz="1800" dirty="0">
                <a:latin typeface="微软雅黑" panose="020B0503020204020204" pitchFamily="34" charset="-122"/>
                <a:ea typeface="微软雅黑" panose="020B0503020204020204" pitchFamily="34" charset="-122"/>
              </a:rPr>
              <a:t>丨证券市场快速</a:t>
            </a:r>
            <a:r>
              <a:rPr lang="zh-CN" altLang="en-US" sz="1800" dirty="0" smtClean="0">
                <a:latin typeface="微软雅黑" panose="020B0503020204020204" pitchFamily="34" charset="-122"/>
                <a:ea typeface="微软雅黑" panose="020B0503020204020204" pitchFamily="34" charset="-122"/>
              </a:rPr>
              <a:t>发展</a:t>
            </a:r>
            <a:endParaRPr lang="en-US" altLang="zh-CN" sz="1800" dirty="0" smtClean="0">
              <a:latin typeface="微软雅黑" panose="020B0503020204020204" pitchFamily="34" charset="-122"/>
              <a:ea typeface="微软雅黑" panose="020B0503020204020204" pitchFamily="34" charset="-122"/>
            </a:endParaRPr>
          </a:p>
          <a:p>
            <a:r>
              <a:rPr lang="zh-CN" altLang="en-US" sz="1800" dirty="0">
                <a:latin typeface="微软雅黑" panose="020B0503020204020204" pitchFamily="34" charset="-122"/>
                <a:ea typeface="微软雅黑" panose="020B0503020204020204" pitchFamily="34" charset="-122"/>
              </a:rPr>
              <a:t>丨</a:t>
            </a:r>
            <a:r>
              <a:rPr lang="zh-CN" altLang="en-US" sz="1800" dirty="0" smtClean="0">
                <a:latin typeface="微软雅黑" panose="020B0503020204020204" pitchFamily="34" charset="-122"/>
                <a:ea typeface="微软雅黑" panose="020B0503020204020204" pitchFamily="34" charset="-122"/>
              </a:rPr>
              <a:t>恒</a:t>
            </a:r>
            <a:r>
              <a:rPr lang="zh-CN" altLang="en-US" sz="1800" dirty="0">
                <a:latin typeface="微软雅黑" panose="020B0503020204020204" pitchFamily="34" charset="-122"/>
                <a:ea typeface="微软雅黑" panose="020B0503020204020204" pitchFamily="34" charset="-122"/>
              </a:rPr>
              <a:t>生借机从行业领先者成长为行业领导者</a:t>
            </a:r>
          </a:p>
        </p:txBody>
      </p:sp>
      <p:sp>
        <p:nvSpPr>
          <p:cNvPr id="7" name="矩形 6"/>
          <p:cNvSpPr/>
          <p:nvPr/>
        </p:nvSpPr>
        <p:spPr>
          <a:xfrm>
            <a:off x="1957652" y="2006707"/>
            <a:ext cx="4572000" cy="646331"/>
          </a:xfrm>
          <a:prstGeom prst="rect">
            <a:avLst/>
          </a:prstGeom>
        </p:spPr>
        <p:txBody>
          <a:bodyPr>
            <a:spAutoFit/>
          </a:bodyPr>
          <a:lstStyle/>
          <a:p>
            <a:r>
              <a:rPr lang="zh-CN" altLang="en-US" sz="1800" dirty="0">
                <a:latin typeface="微软雅黑" panose="020B0503020204020204" pitchFamily="34" charset="-122"/>
                <a:ea typeface="微软雅黑" panose="020B0503020204020204" pitchFamily="34" charset="-122"/>
              </a:rPr>
              <a:t>丨入选</a:t>
            </a:r>
            <a:r>
              <a:rPr lang="en-US" altLang="zh-CN" sz="1800" dirty="0">
                <a:latin typeface="微软雅黑" panose="020B0503020204020204" pitchFamily="34" charset="-122"/>
                <a:ea typeface="微软雅黑" panose="020B0503020204020204" pitchFamily="34" charset="-122"/>
              </a:rPr>
              <a:t>FinTech</a:t>
            </a:r>
            <a:r>
              <a:rPr lang="zh-CN" altLang="en-US" sz="1800" dirty="0">
                <a:latin typeface="微软雅黑" panose="020B0503020204020204" pitchFamily="34" charset="-122"/>
                <a:ea typeface="微软雅黑" panose="020B0503020204020204" pitchFamily="34" charset="-122"/>
              </a:rPr>
              <a:t>全球金融</a:t>
            </a:r>
            <a:r>
              <a:rPr lang="en-US" altLang="zh-CN" sz="1800" dirty="0">
                <a:latin typeface="微软雅黑" panose="020B0503020204020204" pitchFamily="34" charset="-122"/>
                <a:ea typeface="微软雅黑" panose="020B0503020204020204" pitchFamily="34" charset="-122"/>
              </a:rPr>
              <a:t>IT</a:t>
            </a:r>
            <a:r>
              <a:rPr lang="zh-CN" altLang="en-US" sz="1800" dirty="0">
                <a:latin typeface="微软雅黑" panose="020B0503020204020204" pitchFamily="34" charset="-122"/>
                <a:ea typeface="微软雅黑" panose="020B0503020204020204" pitchFamily="34" charset="-122"/>
              </a:rPr>
              <a:t>百</a:t>
            </a:r>
            <a:r>
              <a:rPr lang="zh-CN" altLang="en-US" sz="1800" dirty="0" smtClean="0">
                <a:latin typeface="微软雅黑" panose="020B0503020204020204" pitchFamily="34" charset="-122"/>
                <a:ea typeface="微软雅黑" panose="020B0503020204020204" pitchFamily="34" charset="-122"/>
              </a:rPr>
              <a:t>强</a:t>
            </a:r>
            <a:endParaRPr lang="en-US" altLang="zh-CN" sz="1800" dirty="0" smtClean="0">
              <a:latin typeface="微软雅黑" panose="020B0503020204020204" pitchFamily="34" charset="-122"/>
              <a:ea typeface="微软雅黑" panose="020B0503020204020204" pitchFamily="34" charset="-122"/>
            </a:endParaRPr>
          </a:p>
          <a:p>
            <a:r>
              <a:rPr lang="zh-CN" altLang="en-US" sz="1800" dirty="0">
                <a:latin typeface="微软雅黑" panose="020B0503020204020204" pitchFamily="34" charset="-122"/>
                <a:ea typeface="微软雅黑" panose="020B0503020204020204" pitchFamily="34" charset="-122"/>
              </a:rPr>
              <a:t>丨</a:t>
            </a:r>
            <a:r>
              <a:rPr lang="zh-CN" altLang="en-US" sz="1800" dirty="0" smtClean="0">
                <a:latin typeface="微软雅黑" panose="020B0503020204020204" pitchFamily="34" charset="-122"/>
                <a:ea typeface="微软雅黑" panose="020B0503020204020204" pitchFamily="34" charset="-122"/>
              </a:rPr>
              <a:t>此后连续</a:t>
            </a:r>
            <a:r>
              <a:rPr lang="en-US" altLang="zh-CN" sz="1800" dirty="0">
                <a:latin typeface="微软雅黑" panose="020B0503020204020204" pitchFamily="34" charset="-122"/>
                <a:ea typeface="微软雅黑" panose="020B0503020204020204" pitchFamily="34" charset="-122"/>
              </a:rPr>
              <a:t>8</a:t>
            </a:r>
            <a:r>
              <a:rPr lang="zh-CN" altLang="en-US" sz="1800" dirty="0" smtClean="0">
                <a:latin typeface="微软雅黑" panose="020B0503020204020204" pitchFamily="34" charset="-122"/>
                <a:ea typeface="微软雅黑" panose="020B0503020204020204" pitchFamily="34" charset="-122"/>
              </a:rPr>
              <a:t>年入选</a:t>
            </a:r>
            <a:endParaRPr lang="zh-CN" altLang="en-US" sz="1800" dirty="0">
              <a:latin typeface="微软雅黑" panose="020B0503020204020204" pitchFamily="34" charset="-122"/>
              <a:ea typeface="微软雅黑" panose="020B0503020204020204" pitchFamily="34" charset="-122"/>
            </a:endParaRPr>
          </a:p>
        </p:txBody>
      </p:sp>
      <p:sp>
        <p:nvSpPr>
          <p:cNvPr id="8" name="矩形 7"/>
          <p:cNvSpPr/>
          <p:nvPr/>
        </p:nvSpPr>
        <p:spPr>
          <a:xfrm>
            <a:off x="1957652" y="2887840"/>
            <a:ext cx="6108068" cy="369332"/>
          </a:xfrm>
          <a:prstGeom prst="rect">
            <a:avLst/>
          </a:prstGeom>
        </p:spPr>
        <p:txBody>
          <a:bodyPr wrap="square">
            <a:spAutoFit/>
          </a:bodyPr>
          <a:lstStyle/>
          <a:p>
            <a:r>
              <a:rPr lang="zh-CN" altLang="en-US" sz="1800" dirty="0">
                <a:latin typeface="微软雅黑" panose="020B0503020204020204" pitchFamily="34" charset="-122"/>
                <a:ea typeface="微软雅黑" panose="020B0503020204020204" pitchFamily="34" charset="-122"/>
              </a:rPr>
              <a:t>丨提出“网络变革产业”，开始互联网业务探索</a:t>
            </a:r>
          </a:p>
        </p:txBody>
      </p:sp>
      <p:sp>
        <p:nvSpPr>
          <p:cNvPr id="16" name="矩形 15"/>
          <p:cNvSpPr/>
          <p:nvPr/>
        </p:nvSpPr>
        <p:spPr>
          <a:xfrm>
            <a:off x="1981552" y="3611318"/>
            <a:ext cx="4572000" cy="369332"/>
          </a:xfrm>
          <a:prstGeom prst="rect">
            <a:avLst/>
          </a:prstGeom>
        </p:spPr>
        <p:txBody>
          <a:bodyPr>
            <a:spAutoFit/>
          </a:bodyPr>
          <a:lstStyle/>
          <a:p>
            <a:r>
              <a:rPr lang="zh-CN" altLang="en-US" sz="1800" dirty="0">
                <a:latin typeface="微软雅黑" panose="020B0503020204020204" pitchFamily="34" charset="-122"/>
                <a:ea typeface="微软雅黑" panose="020B0503020204020204" pitchFamily="34" charset="-122"/>
              </a:rPr>
              <a:t>丨收购聚源，进入金融数据领域</a:t>
            </a:r>
          </a:p>
        </p:txBody>
      </p:sp>
      <p:pic>
        <p:nvPicPr>
          <p:cNvPr id="17" name="Picture 4" descr="C:\Users\yangmy\AppData\Local\Microsoft\Windows\Temporary Internet Files\Content.Outlook\SDBCWJRZ\聚源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5125" y="3376363"/>
            <a:ext cx="1781565" cy="79361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545570" y="164189"/>
            <a:ext cx="6169555" cy="523220"/>
          </a:xfrm>
          <a:prstGeom prst="rect">
            <a:avLst/>
          </a:prstGeom>
          <a:noFill/>
        </p:spPr>
        <p:txBody>
          <a:bodyPr wrap="square" rtlCol="0">
            <a:spAutoFit/>
          </a:bodyPr>
          <a:lstStyle/>
          <a:p>
            <a:r>
              <a:rPr lang="zh-CN" altLang="en-US" sz="2800" dirty="0">
                <a:solidFill>
                  <a:srgbClr val="1995E1"/>
                </a:solidFill>
                <a:latin typeface="微软雅黑" panose="020B0503020204020204" pitchFamily="34" charset="-122"/>
                <a:ea typeface="微软雅黑" panose="020B0503020204020204" pitchFamily="34" charset="-122"/>
              </a:rPr>
              <a:t>恒生发展历程丨</a:t>
            </a:r>
            <a:r>
              <a:rPr lang="en-US" altLang="zh-CN" sz="2800" dirty="0">
                <a:solidFill>
                  <a:srgbClr val="1995E1"/>
                </a:solidFill>
                <a:latin typeface="微软雅黑" panose="020B0503020204020204" pitchFamily="34" charset="-122"/>
                <a:ea typeface="微软雅黑" panose="020B0503020204020204" pitchFamily="34" charset="-122"/>
              </a:rPr>
              <a:t>2006-2010 </a:t>
            </a:r>
            <a:r>
              <a:rPr lang="zh-CN" altLang="en-US" sz="2800" dirty="0">
                <a:solidFill>
                  <a:srgbClr val="1995E1"/>
                </a:solidFill>
                <a:latin typeface="微软雅黑" panose="020B0503020204020204" pitchFamily="34" charset="-122"/>
                <a:ea typeface="微软雅黑" panose="020B0503020204020204" pitchFamily="34" charset="-122"/>
              </a:rPr>
              <a:t>蓬勃发展</a:t>
            </a:r>
          </a:p>
        </p:txBody>
      </p:sp>
      <p:grpSp>
        <p:nvGrpSpPr>
          <p:cNvPr id="22" name="组合 21"/>
          <p:cNvGrpSpPr/>
          <p:nvPr/>
        </p:nvGrpSpPr>
        <p:grpSpPr>
          <a:xfrm>
            <a:off x="1375492" y="869950"/>
            <a:ext cx="3" cy="4522766"/>
            <a:chOff x="1375492" y="687409"/>
            <a:chExt cx="3" cy="4522766"/>
          </a:xfrm>
        </p:grpSpPr>
        <p:cxnSp>
          <p:nvCxnSpPr>
            <p:cNvPr id="23" name="直接连接符 22"/>
            <p:cNvCxnSpPr/>
            <p:nvPr/>
          </p:nvCxnSpPr>
          <p:spPr>
            <a:xfrm>
              <a:off x="1375492" y="687409"/>
              <a:ext cx="1" cy="340948"/>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375494" y="1468280"/>
              <a:ext cx="1" cy="3741895"/>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grpSp>
      <p:sp>
        <p:nvSpPr>
          <p:cNvPr id="25" name="矩形 24"/>
          <p:cNvSpPr/>
          <p:nvPr/>
        </p:nvSpPr>
        <p:spPr>
          <a:xfrm>
            <a:off x="961973" y="1226139"/>
            <a:ext cx="909223" cy="461665"/>
          </a:xfrm>
          <a:prstGeom prst="rect">
            <a:avLst/>
          </a:prstGeom>
          <a:solidFill>
            <a:schemeClr val="bg1">
              <a:lumMod val="95000"/>
            </a:schemeClr>
          </a:solidFill>
          <a:ln w="6350">
            <a:noFill/>
          </a:ln>
        </p:spPr>
        <p:style>
          <a:lnRef idx="2">
            <a:schemeClr val="accent1"/>
          </a:lnRef>
          <a:fillRef idx="1">
            <a:schemeClr val="lt1"/>
          </a:fillRef>
          <a:effectRef idx="0">
            <a:schemeClr val="accent1"/>
          </a:effectRef>
          <a:fontRef idx="minor">
            <a:schemeClr val="dk1"/>
          </a:fontRef>
        </p:style>
        <p:txBody>
          <a:bodyPr wrap="none" anchor="ctr">
            <a:spAutoFit/>
          </a:bodyPr>
          <a:lstStyle/>
          <a:p>
            <a:r>
              <a:rPr lang="en-US" altLang="zh-CN" sz="2400" dirty="0" smtClean="0">
                <a:solidFill>
                  <a:srgbClr val="1995E1"/>
                </a:solidFill>
                <a:latin typeface="微软雅黑" panose="020B0503020204020204" pitchFamily="34" charset="-122"/>
                <a:ea typeface="微软雅黑" panose="020B0503020204020204" pitchFamily="34" charset="-122"/>
              </a:rPr>
              <a:t>2006</a:t>
            </a:r>
            <a:endParaRPr lang="zh-CN" altLang="en-US" sz="2400" dirty="0">
              <a:solidFill>
                <a:srgbClr val="1995E1"/>
              </a:solidFill>
              <a:latin typeface="微软雅黑" panose="020B0503020204020204" pitchFamily="34" charset="-122"/>
              <a:ea typeface="微软雅黑" panose="020B0503020204020204" pitchFamily="34" charset="-122"/>
            </a:endParaRPr>
          </a:p>
        </p:txBody>
      </p:sp>
      <p:sp>
        <p:nvSpPr>
          <p:cNvPr id="26" name="矩形 25"/>
          <p:cNvSpPr/>
          <p:nvPr/>
        </p:nvSpPr>
        <p:spPr>
          <a:xfrm>
            <a:off x="938178" y="2129818"/>
            <a:ext cx="909223" cy="461665"/>
          </a:xfrm>
          <a:prstGeom prst="rect">
            <a:avLst/>
          </a:prstGeom>
          <a:solidFill>
            <a:schemeClr val="bg1">
              <a:lumMod val="95000"/>
            </a:schemeClr>
          </a:solidFill>
          <a:ln w="6350">
            <a:noFill/>
          </a:ln>
        </p:spPr>
        <p:style>
          <a:lnRef idx="2">
            <a:schemeClr val="accent1"/>
          </a:lnRef>
          <a:fillRef idx="1">
            <a:schemeClr val="lt1"/>
          </a:fillRef>
          <a:effectRef idx="0">
            <a:schemeClr val="accent1"/>
          </a:effectRef>
          <a:fontRef idx="minor">
            <a:schemeClr val="dk1"/>
          </a:fontRef>
        </p:style>
        <p:txBody>
          <a:bodyPr wrap="none" anchor="ctr">
            <a:spAutoFit/>
          </a:bodyPr>
          <a:lstStyle/>
          <a:p>
            <a:r>
              <a:rPr lang="en-US" altLang="zh-CN" sz="2400" dirty="0" smtClean="0">
                <a:solidFill>
                  <a:srgbClr val="1995E1"/>
                </a:solidFill>
                <a:latin typeface="微软雅黑" panose="020B0503020204020204" pitchFamily="34" charset="-122"/>
                <a:ea typeface="微软雅黑" panose="020B0503020204020204" pitchFamily="34" charset="-122"/>
              </a:rPr>
              <a:t>2008</a:t>
            </a:r>
            <a:endParaRPr lang="zh-CN" altLang="en-US" sz="2400" dirty="0">
              <a:solidFill>
                <a:srgbClr val="1995E1"/>
              </a:solidFill>
              <a:latin typeface="微软雅黑" panose="020B0503020204020204" pitchFamily="34" charset="-122"/>
              <a:ea typeface="微软雅黑" panose="020B0503020204020204" pitchFamily="34" charset="-122"/>
            </a:endParaRPr>
          </a:p>
        </p:txBody>
      </p:sp>
      <p:sp>
        <p:nvSpPr>
          <p:cNvPr id="27" name="矩形 26"/>
          <p:cNvSpPr/>
          <p:nvPr/>
        </p:nvSpPr>
        <p:spPr>
          <a:xfrm>
            <a:off x="938178" y="2857063"/>
            <a:ext cx="909223" cy="461665"/>
          </a:xfrm>
          <a:prstGeom prst="rect">
            <a:avLst/>
          </a:prstGeom>
          <a:solidFill>
            <a:schemeClr val="bg1">
              <a:lumMod val="95000"/>
            </a:schemeClr>
          </a:solidFill>
          <a:ln w="6350">
            <a:noFill/>
          </a:ln>
        </p:spPr>
        <p:style>
          <a:lnRef idx="2">
            <a:schemeClr val="accent1"/>
          </a:lnRef>
          <a:fillRef idx="1">
            <a:schemeClr val="lt1"/>
          </a:fillRef>
          <a:effectRef idx="0">
            <a:schemeClr val="accent1"/>
          </a:effectRef>
          <a:fontRef idx="minor">
            <a:schemeClr val="dk1"/>
          </a:fontRef>
        </p:style>
        <p:txBody>
          <a:bodyPr wrap="none" anchor="ctr">
            <a:spAutoFit/>
          </a:bodyPr>
          <a:lstStyle/>
          <a:p>
            <a:r>
              <a:rPr lang="en-US" altLang="zh-CN" sz="2400" dirty="0" smtClean="0">
                <a:solidFill>
                  <a:srgbClr val="1995E1"/>
                </a:solidFill>
                <a:latin typeface="微软雅黑" panose="020B0503020204020204" pitchFamily="34" charset="-122"/>
                <a:ea typeface="微软雅黑" panose="020B0503020204020204" pitchFamily="34" charset="-122"/>
              </a:rPr>
              <a:t>2009</a:t>
            </a:r>
            <a:endParaRPr lang="zh-CN" altLang="en-US" sz="2400" dirty="0">
              <a:solidFill>
                <a:srgbClr val="1995E1"/>
              </a:solidFill>
              <a:latin typeface="微软雅黑" panose="020B0503020204020204" pitchFamily="34" charset="-122"/>
              <a:ea typeface="微软雅黑" panose="020B0503020204020204" pitchFamily="34" charset="-122"/>
            </a:endParaRPr>
          </a:p>
        </p:txBody>
      </p:sp>
      <p:sp>
        <p:nvSpPr>
          <p:cNvPr id="28" name="矩形 27"/>
          <p:cNvSpPr/>
          <p:nvPr/>
        </p:nvSpPr>
        <p:spPr>
          <a:xfrm>
            <a:off x="961973" y="3580541"/>
            <a:ext cx="909223" cy="461665"/>
          </a:xfrm>
          <a:prstGeom prst="rect">
            <a:avLst/>
          </a:prstGeom>
          <a:solidFill>
            <a:schemeClr val="bg1">
              <a:lumMod val="95000"/>
            </a:schemeClr>
          </a:solidFill>
          <a:ln w="6350">
            <a:noFill/>
          </a:ln>
        </p:spPr>
        <p:style>
          <a:lnRef idx="2">
            <a:schemeClr val="accent1"/>
          </a:lnRef>
          <a:fillRef idx="1">
            <a:schemeClr val="lt1"/>
          </a:fillRef>
          <a:effectRef idx="0">
            <a:schemeClr val="accent1"/>
          </a:effectRef>
          <a:fontRef idx="minor">
            <a:schemeClr val="dk1"/>
          </a:fontRef>
        </p:style>
        <p:txBody>
          <a:bodyPr wrap="none" anchor="ctr">
            <a:spAutoFit/>
          </a:bodyPr>
          <a:lstStyle/>
          <a:p>
            <a:r>
              <a:rPr lang="en-US" altLang="zh-CN" sz="2400" dirty="0" smtClean="0">
                <a:solidFill>
                  <a:srgbClr val="1995E1"/>
                </a:solidFill>
                <a:latin typeface="微软雅黑" panose="020B0503020204020204" pitchFamily="34" charset="-122"/>
                <a:ea typeface="微软雅黑" panose="020B0503020204020204" pitchFamily="34" charset="-122"/>
              </a:rPr>
              <a:t>2010</a:t>
            </a:r>
            <a:endParaRPr lang="zh-CN" altLang="en-US" sz="2400" dirty="0">
              <a:solidFill>
                <a:srgbClr val="1995E1"/>
              </a:solidFill>
              <a:latin typeface="微软雅黑" panose="020B0503020204020204" pitchFamily="34" charset="-122"/>
              <a:ea typeface="微软雅黑" panose="020B0503020204020204" pitchFamily="34" charset="-122"/>
            </a:endParaRPr>
          </a:p>
        </p:txBody>
      </p:sp>
      <p:cxnSp>
        <p:nvCxnSpPr>
          <p:cNvPr id="40" name="肘形连接符 39"/>
          <p:cNvCxnSpPr/>
          <p:nvPr/>
        </p:nvCxnSpPr>
        <p:spPr>
          <a:xfrm flipV="1">
            <a:off x="5649342" y="2078610"/>
            <a:ext cx="1771412" cy="165621"/>
          </a:xfrm>
          <a:prstGeom prst="bentConnector3">
            <a:avLst>
              <a:gd name="adj1" fmla="val 50000"/>
            </a:avLst>
          </a:prstGeom>
          <a:ln w="3175">
            <a:solidFill>
              <a:srgbClr val="1995E1">
                <a:alpha val="90000"/>
              </a:srgb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622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907704" y="1206624"/>
            <a:ext cx="4572000" cy="369332"/>
          </a:xfrm>
          <a:prstGeom prst="rect">
            <a:avLst/>
          </a:prstGeom>
        </p:spPr>
        <p:txBody>
          <a:bodyPr>
            <a:spAutoFit/>
          </a:bodyPr>
          <a:lstStyle/>
          <a:p>
            <a:r>
              <a:rPr lang="zh-CN" altLang="en-US" sz="1800" dirty="0" smtClean="0">
                <a:latin typeface="微软雅黑" panose="020B0503020204020204" pitchFamily="34" charset="-122"/>
                <a:ea typeface="微软雅黑" panose="020B0503020204020204" pitchFamily="34" charset="-122"/>
              </a:rPr>
              <a:t>丨信托</a:t>
            </a:r>
            <a:r>
              <a:rPr lang="zh-CN" altLang="en-US" sz="1800" dirty="0">
                <a:latin typeface="微软雅黑" panose="020B0503020204020204" pitchFamily="34" charset="-122"/>
                <a:ea typeface="微软雅黑" panose="020B0503020204020204" pitchFamily="34" charset="-122"/>
              </a:rPr>
              <a:t>业软件市占率第一</a:t>
            </a:r>
          </a:p>
        </p:txBody>
      </p:sp>
      <p:sp>
        <p:nvSpPr>
          <p:cNvPr id="6" name="矩形 5"/>
          <p:cNvSpPr/>
          <p:nvPr/>
        </p:nvSpPr>
        <p:spPr>
          <a:xfrm>
            <a:off x="1916565" y="1768048"/>
            <a:ext cx="5535755" cy="646331"/>
          </a:xfrm>
          <a:prstGeom prst="rect">
            <a:avLst/>
          </a:prstGeom>
        </p:spPr>
        <p:txBody>
          <a:bodyPr wrap="square">
            <a:spAutoFit/>
          </a:bodyPr>
          <a:lstStyle/>
          <a:p>
            <a:r>
              <a:rPr lang="zh-CN" altLang="en-US" sz="1800" dirty="0" smtClean="0">
                <a:latin typeface="微软雅黑" panose="020B0503020204020204" pitchFamily="34" charset="-122"/>
                <a:ea typeface="微软雅黑" panose="020B0503020204020204" pitchFamily="34" charset="-122"/>
              </a:rPr>
              <a:t>丨承接上海</a:t>
            </a:r>
            <a:r>
              <a:rPr lang="zh-CN" altLang="en-US" sz="1800" dirty="0">
                <a:latin typeface="微软雅黑" panose="020B0503020204020204" pitchFamily="34" charset="-122"/>
                <a:ea typeface="微软雅黑" panose="020B0503020204020204" pitchFamily="34" charset="-122"/>
              </a:rPr>
              <a:t>清算</a:t>
            </a:r>
            <a:r>
              <a:rPr lang="zh-CN" altLang="en-US" sz="1800" dirty="0" smtClean="0">
                <a:latin typeface="微软雅黑" panose="020B0503020204020204" pitchFamily="34" charset="-122"/>
                <a:ea typeface="微软雅黑" panose="020B0503020204020204" pitchFamily="34" charset="-122"/>
              </a:rPr>
              <a:t>所、新</a:t>
            </a:r>
            <a:r>
              <a:rPr lang="zh-CN" altLang="en-US" sz="1800" dirty="0">
                <a:latin typeface="微软雅黑" panose="020B0503020204020204" pitchFamily="34" charset="-122"/>
                <a:ea typeface="微软雅黑" panose="020B0503020204020204" pitchFamily="34" charset="-122"/>
              </a:rPr>
              <a:t>三板新一代系统</a:t>
            </a:r>
            <a:r>
              <a:rPr lang="zh-CN" altLang="en-US" sz="1800" dirty="0" smtClean="0">
                <a:latin typeface="微软雅黑" panose="020B0503020204020204" pitchFamily="34" charset="-122"/>
                <a:ea typeface="微软雅黑" panose="020B0503020204020204" pitchFamily="34" charset="-122"/>
              </a:rPr>
              <a:t>建设</a:t>
            </a:r>
            <a:endParaRPr lang="en-US" altLang="zh-CN" sz="1800" dirty="0" smtClean="0">
              <a:latin typeface="微软雅黑" panose="020B0503020204020204" pitchFamily="34" charset="-122"/>
              <a:ea typeface="微软雅黑" panose="020B0503020204020204" pitchFamily="34" charset="-122"/>
            </a:endParaRPr>
          </a:p>
          <a:p>
            <a:r>
              <a:rPr lang="zh-CN" altLang="en-US" sz="1800" dirty="0">
                <a:latin typeface="微软雅黑" panose="020B0503020204020204" pitchFamily="34" charset="-122"/>
                <a:ea typeface="微软雅黑" panose="020B0503020204020204" pitchFamily="34" charset="-122"/>
              </a:rPr>
              <a:t>丨</a:t>
            </a:r>
            <a:r>
              <a:rPr lang="zh-CN" altLang="en-US" sz="1800" dirty="0" smtClean="0">
                <a:latin typeface="微软雅黑" panose="020B0503020204020204" pitchFamily="34" charset="-122"/>
                <a:ea typeface="微软雅黑" panose="020B0503020204020204" pitchFamily="34" charset="-122"/>
              </a:rPr>
              <a:t>参与金融市场基础建设  </a:t>
            </a:r>
            <a:endParaRPr lang="zh-CN" altLang="en-US" sz="1800" dirty="0">
              <a:latin typeface="微软雅黑" panose="020B0503020204020204" pitchFamily="34" charset="-122"/>
              <a:ea typeface="微软雅黑" panose="020B0503020204020204" pitchFamily="34" charset="-122"/>
            </a:endParaRPr>
          </a:p>
        </p:txBody>
      </p:sp>
      <p:sp>
        <p:nvSpPr>
          <p:cNvPr id="7" name="矩形 6"/>
          <p:cNvSpPr/>
          <p:nvPr/>
        </p:nvSpPr>
        <p:spPr>
          <a:xfrm>
            <a:off x="1907704" y="2663593"/>
            <a:ext cx="7236296" cy="369332"/>
          </a:xfrm>
          <a:prstGeom prst="rect">
            <a:avLst/>
          </a:prstGeom>
        </p:spPr>
        <p:txBody>
          <a:bodyPr wrap="square">
            <a:spAutoFit/>
          </a:bodyPr>
          <a:lstStyle/>
          <a:p>
            <a:r>
              <a:rPr lang="zh-CN" altLang="en-US" sz="1800" dirty="0" smtClean="0">
                <a:latin typeface="微软雅黑" panose="020B0503020204020204" pitchFamily="34" charset="-122"/>
                <a:ea typeface="微软雅黑" panose="020B0503020204020204" pitchFamily="34" charset="-122"/>
              </a:rPr>
              <a:t>丨</a:t>
            </a:r>
            <a:r>
              <a:rPr lang="zh-CN" altLang="en-US" sz="1800" dirty="0">
                <a:latin typeface="微软雅黑" panose="020B0503020204020204" pitchFamily="34" charset="-122"/>
                <a:ea typeface="微软雅黑" panose="020B0503020204020204" pitchFamily="34" charset="-122"/>
              </a:rPr>
              <a:t>浙江融信入股恒生电子，通过恒生集团</a:t>
            </a:r>
            <a:r>
              <a:rPr lang="zh-CN" altLang="en-US" sz="1800" dirty="0" smtClean="0">
                <a:latin typeface="微软雅黑" panose="020B0503020204020204" pitchFamily="34" charset="-122"/>
                <a:ea typeface="微软雅黑" panose="020B0503020204020204" pitchFamily="34" charset="-122"/>
              </a:rPr>
              <a:t>持有恒生</a:t>
            </a:r>
            <a:r>
              <a:rPr lang="zh-CN" altLang="en-US" sz="1800" dirty="0">
                <a:latin typeface="微软雅黑" panose="020B0503020204020204" pitchFamily="34" charset="-122"/>
                <a:ea typeface="微软雅黑" panose="020B0503020204020204" pitchFamily="34" charset="-122"/>
              </a:rPr>
              <a:t>电子</a:t>
            </a:r>
            <a:r>
              <a:rPr lang="en-US" altLang="zh-CN" sz="1800" dirty="0">
                <a:latin typeface="微软雅黑" panose="020B0503020204020204" pitchFamily="34" charset="-122"/>
                <a:ea typeface="微软雅黑" panose="020B0503020204020204" pitchFamily="34" charset="-122"/>
              </a:rPr>
              <a:t>20.62%</a:t>
            </a:r>
            <a:r>
              <a:rPr lang="zh-CN" altLang="en-US" sz="1800" dirty="0" smtClean="0">
                <a:latin typeface="微软雅黑" panose="020B0503020204020204" pitchFamily="34" charset="-122"/>
                <a:ea typeface="微软雅黑" panose="020B0503020204020204" pitchFamily="34" charset="-122"/>
              </a:rPr>
              <a:t>股权</a:t>
            </a:r>
            <a:endParaRPr lang="zh-CN" altLang="en-US" sz="1800" dirty="0">
              <a:latin typeface="微软雅黑" panose="020B0503020204020204" pitchFamily="34" charset="-122"/>
              <a:ea typeface="微软雅黑" panose="020B0503020204020204" pitchFamily="34" charset="-122"/>
            </a:endParaRPr>
          </a:p>
        </p:txBody>
      </p:sp>
      <p:sp>
        <p:nvSpPr>
          <p:cNvPr id="11" name="矩形 10"/>
          <p:cNvSpPr/>
          <p:nvPr/>
        </p:nvSpPr>
        <p:spPr>
          <a:xfrm>
            <a:off x="1907704" y="3235056"/>
            <a:ext cx="6444208" cy="646331"/>
          </a:xfrm>
          <a:prstGeom prst="rect">
            <a:avLst/>
          </a:prstGeom>
        </p:spPr>
        <p:txBody>
          <a:bodyPr wrap="square">
            <a:spAutoFit/>
          </a:bodyPr>
          <a:lstStyle/>
          <a:p>
            <a:r>
              <a:rPr lang="zh-CN" altLang="en-US" sz="1800" dirty="0" smtClean="0">
                <a:latin typeface="微软雅黑" panose="020B0503020204020204" pitchFamily="34" charset="-122"/>
                <a:ea typeface="微软雅黑" panose="020B0503020204020204" pitchFamily="34" charset="-122"/>
              </a:rPr>
              <a:t>丨成立</a:t>
            </a:r>
            <a:r>
              <a:rPr lang="en-US" altLang="zh-CN" sz="1800" dirty="0" smtClean="0">
                <a:latin typeface="微软雅黑" panose="020B0503020204020204" pitchFamily="34" charset="-122"/>
                <a:ea typeface="微软雅黑" panose="020B0503020204020204" pitchFamily="34" charset="-122"/>
              </a:rPr>
              <a:t>20</a:t>
            </a:r>
            <a:r>
              <a:rPr lang="zh-CN" altLang="en-US" sz="1800" dirty="0" smtClean="0">
                <a:latin typeface="微软雅黑" panose="020B0503020204020204" pitchFamily="34" charset="-122"/>
                <a:ea typeface="微软雅黑" panose="020B0503020204020204" pitchFamily="34" charset="-122"/>
              </a:rPr>
              <a:t>周年，廿青春创未来成为不可磨灭的记忆</a:t>
            </a:r>
            <a:endParaRPr lang="en-US" altLang="zh-CN" sz="1800" dirty="0" smtClean="0">
              <a:latin typeface="微软雅黑" panose="020B0503020204020204" pitchFamily="34" charset="-122"/>
              <a:ea typeface="微软雅黑" panose="020B0503020204020204" pitchFamily="34" charset="-122"/>
            </a:endParaRPr>
          </a:p>
          <a:p>
            <a:r>
              <a:rPr lang="zh-CN" altLang="en-US" sz="1800" dirty="0">
                <a:latin typeface="微软雅黑" panose="020B0503020204020204" pitchFamily="34" charset="-122"/>
                <a:ea typeface="微软雅黑" panose="020B0503020204020204" pitchFamily="34" charset="-122"/>
              </a:rPr>
              <a:t>丨</a:t>
            </a:r>
            <a:r>
              <a:rPr lang="zh-CN" altLang="en-US" sz="1800" dirty="0" smtClean="0">
                <a:latin typeface="微软雅黑" panose="020B0503020204020204" pitchFamily="34" charset="-122"/>
                <a:ea typeface="微软雅黑" panose="020B0503020204020204" pitchFamily="34" charset="-122"/>
              </a:rPr>
              <a:t>恒生金融云诞生年</a:t>
            </a:r>
            <a:endParaRPr lang="zh-CN" altLang="en-US" sz="1800" dirty="0">
              <a:latin typeface="微软雅黑" panose="020B0503020204020204" pitchFamily="34" charset="-122"/>
              <a:ea typeface="微软雅黑" panose="020B0503020204020204" pitchFamily="34" charset="-122"/>
            </a:endParaRPr>
          </a:p>
        </p:txBody>
      </p:sp>
      <p:sp>
        <p:nvSpPr>
          <p:cNvPr id="13" name="TextBox 12"/>
          <p:cNvSpPr txBox="1"/>
          <p:nvPr/>
        </p:nvSpPr>
        <p:spPr>
          <a:xfrm>
            <a:off x="545570" y="164189"/>
            <a:ext cx="6169555" cy="523220"/>
          </a:xfrm>
          <a:prstGeom prst="rect">
            <a:avLst/>
          </a:prstGeom>
          <a:noFill/>
        </p:spPr>
        <p:txBody>
          <a:bodyPr wrap="square" rtlCol="0">
            <a:spAutoFit/>
          </a:bodyPr>
          <a:lstStyle/>
          <a:p>
            <a:r>
              <a:rPr lang="zh-CN" altLang="en-US" sz="2800" dirty="0" smtClean="0">
                <a:solidFill>
                  <a:srgbClr val="1995E1"/>
                </a:solidFill>
                <a:latin typeface="微软雅黑" panose="020B0503020204020204" pitchFamily="34" charset="-122"/>
                <a:ea typeface="微软雅黑" panose="020B0503020204020204" pitchFamily="34" charset="-122"/>
              </a:rPr>
              <a:t>恒生</a:t>
            </a:r>
            <a:r>
              <a:rPr lang="zh-CN" altLang="en-US" sz="2800" dirty="0">
                <a:solidFill>
                  <a:srgbClr val="1995E1"/>
                </a:solidFill>
                <a:latin typeface="微软雅黑" panose="020B0503020204020204" pitchFamily="34" charset="-122"/>
                <a:ea typeface="微软雅黑" panose="020B0503020204020204" pitchFamily="34" charset="-122"/>
              </a:rPr>
              <a:t>发展历程</a:t>
            </a:r>
            <a:r>
              <a:rPr lang="zh-CN" altLang="en-US" sz="2800" dirty="0" smtClean="0">
                <a:solidFill>
                  <a:srgbClr val="1995E1"/>
                </a:solidFill>
                <a:latin typeface="微软雅黑" panose="020B0503020204020204" pitchFamily="34" charset="-122"/>
                <a:ea typeface="微软雅黑" panose="020B0503020204020204" pitchFamily="34" charset="-122"/>
              </a:rPr>
              <a:t>丨</a:t>
            </a:r>
            <a:r>
              <a:rPr lang="en-US" altLang="zh-CN" sz="2800" dirty="0" smtClean="0">
                <a:solidFill>
                  <a:srgbClr val="1995E1"/>
                </a:solidFill>
                <a:latin typeface="微软雅黑" panose="020B0503020204020204" pitchFamily="34" charset="-122"/>
                <a:ea typeface="微软雅黑" panose="020B0503020204020204" pitchFamily="34" charset="-122"/>
              </a:rPr>
              <a:t>2011-2016 </a:t>
            </a:r>
            <a:r>
              <a:rPr lang="zh-CN" altLang="en-US" sz="2800" dirty="0" smtClean="0">
                <a:solidFill>
                  <a:srgbClr val="1995E1"/>
                </a:solidFill>
                <a:latin typeface="微软雅黑" panose="020B0503020204020204" pitchFamily="34" charset="-122"/>
                <a:ea typeface="微软雅黑" panose="020B0503020204020204" pitchFamily="34" charset="-122"/>
              </a:rPr>
              <a:t>变革创新</a:t>
            </a:r>
            <a:endParaRPr lang="zh-CN" altLang="en-US" sz="2800" dirty="0">
              <a:solidFill>
                <a:srgbClr val="1995E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1375492" y="869950"/>
            <a:ext cx="3" cy="4522766"/>
            <a:chOff x="1375492" y="687409"/>
            <a:chExt cx="3" cy="4522766"/>
          </a:xfrm>
        </p:grpSpPr>
        <p:cxnSp>
          <p:nvCxnSpPr>
            <p:cNvPr id="15" name="直接连接符 14"/>
            <p:cNvCxnSpPr/>
            <p:nvPr/>
          </p:nvCxnSpPr>
          <p:spPr>
            <a:xfrm>
              <a:off x="1375492" y="687409"/>
              <a:ext cx="1" cy="340948"/>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375494" y="1468280"/>
              <a:ext cx="1" cy="3741895"/>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grpSp>
      <p:sp>
        <p:nvSpPr>
          <p:cNvPr id="17" name="矩形 16"/>
          <p:cNvSpPr/>
          <p:nvPr/>
        </p:nvSpPr>
        <p:spPr>
          <a:xfrm>
            <a:off x="961973" y="1175847"/>
            <a:ext cx="909223" cy="461665"/>
          </a:xfrm>
          <a:prstGeom prst="rect">
            <a:avLst/>
          </a:prstGeom>
          <a:solidFill>
            <a:schemeClr val="bg1">
              <a:lumMod val="95000"/>
            </a:schemeClr>
          </a:solidFill>
          <a:ln w="6350">
            <a:noFill/>
          </a:ln>
        </p:spPr>
        <p:style>
          <a:lnRef idx="2">
            <a:schemeClr val="accent1"/>
          </a:lnRef>
          <a:fillRef idx="1">
            <a:schemeClr val="lt1"/>
          </a:fillRef>
          <a:effectRef idx="0">
            <a:schemeClr val="accent1"/>
          </a:effectRef>
          <a:fontRef idx="minor">
            <a:schemeClr val="dk1"/>
          </a:fontRef>
        </p:style>
        <p:txBody>
          <a:bodyPr wrap="none" anchor="ctr">
            <a:spAutoFit/>
          </a:bodyPr>
          <a:lstStyle/>
          <a:p>
            <a:r>
              <a:rPr lang="en-US" altLang="zh-CN" sz="2400" dirty="0" smtClean="0">
                <a:solidFill>
                  <a:srgbClr val="1995E1"/>
                </a:solidFill>
                <a:latin typeface="微软雅黑" panose="020B0503020204020204" pitchFamily="34" charset="-122"/>
                <a:ea typeface="微软雅黑" panose="020B0503020204020204" pitchFamily="34" charset="-122"/>
              </a:rPr>
              <a:t>2011</a:t>
            </a:r>
            <a:endParaRPr lang="zh-CN" altLang="en-US" sz="2400" dirty="0">
              <a:solidFill>
                <a:srgbClr val="1995E1"/>
              </a:solidFill>
              <a:latin typeface="微软雅黑" panose="020B0503020204020204" pitchFamily="34" charset="-122"/>
              <a:ea typeface="微软雅黑" panose="020B0503020204020204" pitchFamily="34" charset="-122"/>
            </a:endParaRPr>
          </a:p>
        </p:txBody>
      </p:sp>
      <p:sp>
        <p:nvSpPr>
          <p:cNvPr id="18" name="矩形 17"/>
          <p:cNvSpPr/>
          <p:nvPr/>
        </p:nvSpPr>
        <p:spPr>
          <a:xfrm>
            <a:off x="938178" y="1891159"/>
            <a:ext cx="909223" cy="461665"/>
          </a:xfrm>
          <a:prstGeom prst="rect">
            <a:avLst/>
          </a:prstGeom>
          <a:solidFill>
            <a:schemeClr val="bg1">
              <a:lumMod val="95000"/>
            </a:schemeClr>
          </a:solidFill>
          <a:ln w="6350">
            <a:noFill/>
          </a:ln>
        </p:spPr>
        <p:style>
          <a:lnRef idx="2">
            <a:schemeClr val="accent1"/>
          </a:lnRef>
          <a:fillRef idx="1">
            <a:schemeClr val="lt1"/>
          </a:fillRef>
          <a:effectRef idx="0">
            <a:schemeClr val="accent1"/>
          </a:effectRef>
          <a:fontRef idx="minor">
            <a:schemeClr val="dk1"/>
          </a:fontRef>
        </p:style>
        <p:txBody>
          <a:bodyPr wrap="none" anchor="ctr">
            <a:spAutoFit/>
          </a:bodyPr>
          <a:lstStyle/>
          <a:p>
            <a:r>
              <a:rPr lang="en-US" altLang="zh-CN" sz="2400" dirty="0" smtClean="0">
                <a:solidFill>
                  <a:srgbClr val="1995E1"/>
                </a:solidFill>
                <a:latin typeface="微软雅黑" panose="020B0503020204020204" pitchFamily="34" charset="-122"/>
                <a:ea typeface="微软雅黑" panose="020B0503020204020204" pitchFamily="34" charset="-122"/>
              </a:rPr>
              <a:t>2012</a:t>
            </a:r>
            <a:endParaRPr lang="zh-CN" altLang="en-US" sz="2400" dirty="0">
              <a:solidFill>
                <a:srgbClr val="1995E1"/>
              </a:solidFill>
              <a:latin typeface="微软雅黑" panose="020B0503020204020204" pitchFamily="34" charset="-122"/>
              <a:ea typeface="微软雅黑" panose="020B0503020204020204" pitchFamily="34" charset="-122"/>
            </a:endParaRPr>
          </a:p>
        </p:txBody>
      </p:sp>
      <p:sp>
        <p:nvSpPr>
          <p:cNvPr id="19" name="矩形 18"/>
          <p:cNvSpPr/>
          <p:nvPr/>
        </p:nvSpPr>
        <p:spPr>
          <a:xfrm>
            <a:off x="938178" y="2642765"/>
            <a:ext cx="909223" cy="461665"/>
          </a:xfrm>
          <a:prstGeom prst="rect">
            <a:avLst/>
          </a:prstGeom>
          <a:solidFill>
            <a:schemeClr val="bg1">
              <a:lumMod val="95000"/>
            </a:schemeClr>
          </a:solidFill>
          <a:ln w="6350">
            <a:noFill/>
          </a:ln>
        </p:spPr>
        <p:style>
          <a:lnRef idx="2">
            <a:schemeClr val="accent1"/>
          </a:lnRef>
          <a:fillRef idx="1">
            <a:schemeClr val="lt1"/>
          </a:fillRef>
          <a:effectRef idx="0">
            <a:schemeClr val="accent1"/>
          </a:effectRef>
          <a:fontRef idx="minor">
            <a:schemeClr val="dk1"/>
          </a:fontRef>
        </p:style>
        <p:txBody>
          <a:bodyPr wrap="none" anchor="ctr">
            <a:spAutoFit/>
          </a:bodyPr>
          <a:lstStyle/>
          <a:p>
            <a:r>
              <a:rPr lang="en-US" altLang="zh-CN" sz="2400" dirty="0" smtClean="0">
                <a:solidFill>
                  <a:srgbClr val="1995E1"/>
                </a:solidFill>
                <a:latin typeface="微软雅黑" panose="020B0503020204020204" pitchFamily="34" charset="-122"/>
                <a:ea typeface="微软雅黑" panose="020B0503020204020204" pitchFamily="34" charset="-122"/>
              </a:rPr>
              <a:t>2014</a:t>
            </a:r>
            <a:endParaRPr lang="zh-CN" altLang="en-US" sz="2400" dirty="0">
              <a:solidFill>
                <a:srgbClr val="1995E1"/>
              </a:solidFill>
              <a:latin typeface="微软雅黑" panose="020B0503020204020204" pitchFamily="34" charset="-122"/>
              <a:ea typeface="微软雅黑" panose="020B0503020204020204" pitchFamily="34" charset="-122"/>
            </a:endParaRPr>
          </a:p>
        </p:txBody>
      </p:sp>
      <p:sp>
        <p:nvSpPr>
          <p:cNvPr id="20" name="矩形 19"/>
          <p:cNvSpPr/>
          <p:nvPr/>
        </p:nvSpPr>
        <p:spPr>
          <a:xfrm>
            <a:off x="961973" y="3358167"/>
            <a:ext cx="909223" cy="461665"/>
          </a:xfrm>
          <a:prstGeom prst="rect">
            <a:avLst/>
          </a:prstGeom>
          <a:solidFill>
            <a:schemeClr val="bg1">
              <a:lumMod val="95000"/>
            </a:schemeClr>
          </a:solidFill>
          <a:ln w="6350">
            <a:noFill/>
          </a:ln>
        </p:spPr>
        <p:style>
          <a:lnRef idx="2">
            <a:schemeClr val="accent1"/>
          </a:lnRef>
          <a:fillRef idx="1">
            <a:schemeClr val="lt1"/>
          </a:fillRef>
          <a:effectRef idx="0">
            <a:schemeClr val="accent1"/>
          </a:effectRef>
          <a:fontRef idx="minor">
            <a:schemeClr val="dk1"/>
          </a:fontRef>
        </p:style>
        <p:txBody>
          <a:bodyPr wrap="none" anchor="ctr">
            <a:spAutoFit/>
          </a:bodyPr>
          <a:lstStyle/>
          <a:p>
            <a:r>
              <a:rPr lang="en-US" altLang="zh-CN" sz="2400" dirty="0" smtClean="0">
                <a:solidFill>
                  <a:srgbClr val="1995E1"/>
                </a:solidFill>
                <a:latin typeface="微软雅黑" panose="020B0503020204020204" pitchFamily="34" charset="-122"/>
                <a:ea typeface="微软雅黑" panose="020B0503020204020204" pitchFamily="34" charset="-122"/>
              </a:rPr>
              <a:t>2015</a:t>
            </a:r>
            <a:endParaRPr lang="zh-CN" altLang="en-US" sz="2400" dirty="0">
              <a:solidFill>
                <a:srgbClr val="1995E1"/>
              </a:solidFill>
              <a:latin typeface="微软雅黑" panose="020B0503020204020204" pitchFamily="34" charset="-122"/>
              <a:ea typeface="微软雅黑" panose="020B0503020204020204" pitchFamily="34" charset="-122"/>
            </a:endParaRPr>
          </a:p>
        </p:txBody>
      </p:sp>
      <p:pic>
        <p:nvPicPr>
          <p:cNvPr id="12" name="Picture 2" descr="cid:image003.png@01D020E5.D4578710"/>
          <p:cNvPicPr>
            <a:picLocks noChangeAspect="1" noChangeArrowheads="1"/>
          </p:cNvPicPr>
          <p:nvPr/>
        </p:nvPicPr>
        <p:blipFill rotWithShape="1">
          <a:blip r:embed="rId2">
            <a:extLst>
              <a:ext uri="{28A0092B-C50C-407E-A947-70E740481C1C}">
                <a14:useLocalDpi xmlns:a14="http://schemas.microsoft.com/office/drawing/2010/main" val="0"/>
              </a:ext>
            </a:extLst>
          </a:blip>
          <a:srcRect l="62540" r="-62540"/>
          <a:stretch/>
        </p:blipFill>
        <p:spPr bwMode="auto">
          <a:xfrm>
            <a:off x="7134225" y="3219729"/>
            <a:ext cx="20097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20"/>
          <p:cNvSpPr/>
          <p:nvPr/>
        </p:nvSpPr>
        <p:spPr>
          <a:xfrm>
            <a:off x="1907704" y="3943609"/>
            <a:ext cx="6444208" cy="646331"/>
          </a:xfrm>
          <a:prstGeom prst="rect">
            <a:avLst/>
          </a:prstGeom>
        </p:spPr>
        <p:txBody>
          <a:bodyPr wrap="square">
            <a:spAutoFit/>
          </a:bodyPr>
          <a:lstStyle/>
          <a:p>
            <a:r>
              <a:rPr lang="zh-CN" altLang="en-US" sz="1800" dirty="0" smtClean="0">
                <a:latin typeface="微软雅黑" panose="020B0503020204020204" pitchFamily="34" charset="-122"/>
                <a:ea typeface="微软雅黑" panose="020B0503020204020204" pitchFamily="34" charset="-122"/>
              </a:rPr>
              <a:t>丨</a:t>
            </a:r>
            <a:r>
              <a:rPr lang="zh-CN" altLang="zh-CN" sz="1800" dirty="0">
                <a:latin typeface="微软雅黑" panose="020B0503020204020204" pitchFamily="34" charset="-122"/>
                <a:ea typeface="微软雅黑" panose="020B0503020204020204" pitchFamily="34" charset="-122"/>
              </a:rPr>
              <a:t>与港交所合作打造前海大宗商品交易平台</a:t>
            </a:r>
            <a:endParaRPr lang="en-US" altLang="zh-CN" sz="1800" dirty="0">
              <a:latin typeface="微软雅黑" panose="020B0503020204020204" pitchFamily="34" charset="-122"/>
              <a:ea typeface="微软雅黑" panose="020B0503020204020204" pitchFamily="34" charset="-122"/>
            </a:endParaRPr>
          </a:p>
          <a:p>
            <a:r>
              <a:rPr lang="zh-CN" altLang="en-US" sz="1800" dirty="0">
                <a:latin typeface="微软雅黑" panose="020B0503020204020204" pitchFamily="34" charset="-122"/>
                <a:ea typeface="微软雅黑" panose="020B0503020204020204" pitchFamily="34" charset="-122"/>
              </a:rPr>
              <a:t>丨</a:t>
            </a:r>
            <a:r>
              <a:rPr lang="zh-CN" altLang="zh-CN" sz="1800" dirty="0">
                <a:latin typeface="微软雅黑" panose="020B0503020204020204" pitchFamily="34" charset="-122"/>
                <a:ea typeface="微软雅黑" panose="020B0503020204020204" pitchFamily="34" charset="-122"/>
              </a:rPr>
              <a:t>加入区块链超级账本项目（</a:t>
            </a:r>
            <a:r>
              <a:rPr lang="en-US" altLang="zh-CN" sz="1800" dirty="0" err="1">
                <a:latin typeface="微软雅黑" panose="020B0503020204020204" pitchFamily="34" charset="-122"/>
                <a:ea typeface="微软雅黑" panose="020B0503020204020204" pitchFamily="34" charset="-122"/>
              </a:rPr>
              <a:t>Hyperledger</a:t>
            </a:r>
            <a:r>
              <a:rPr lang="zh-CN" altLang="zh-CN" sz="1800" dirty="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p:txBody>
      </p:sp>
      <p:sp>
        <p:nvSpPr>
          <p:cNvPr id="22" name="矩形 21"/>
          <p:cNvSpPr/>
          <p:nvPr/>
        </p:nvSpPr>
        <p:spPr>
          <a:xfrm>
            <a:off x="961973" y="4066720"/>
            <a:ext cx="909223" cy="461665"/>
          </a:xfrm>
          <a:prstGeom prst="rect">
            <a:avLst/>
          </a:prstGeom>
          <a:solidFill>
            <a:schemeClr val="bg1">
              <a:lumMod val="95000"/>
            </a:schemeClr>
          </a:solidFill>
          <a:ln w="6350">
            <a:noFill/>
          </a:ln>
        </p:spPr>
        <p:style>
          <a:lnRef idx="2">
            <a:schemeClr val="accent1"/>
          </a:lnRef>
          <a:fillRef idx="1">
            <a:schemeClr val="lt1"/>
          </a:fillRef>
          <a:effectRef idx="0">
            <a:schemeClr val="accent1"/>
          </a:effectRef>
          <a:fontRef idx="minor">
            <a:schemeClr val="dk1"/>
          </a:fontRef>
        </p:style>
        <p:txBody>
          <a:bodyPr wrap="none" anchor="ctr">
            <a:spAutoFit/>
          </a:bodyPr>
          <a:lstStyle/>
          <a:p>
            <a:r>
              <a:rPr lang="en-US" altLang="zh-CN" sz="2400" dirty="0" smtClean="0">
                <a:solidFill>
                  <a:srgbClr val="1995E1"/>
                </a:solidFill>
                <a:latin typeface="微软雅黑" panose="020B0503020204020204" pitchFamily="34" charset="-122"/>
                <a:ea typeface="微软雅黑" panose="020B0503020204020204" pitchFamily="34" charset="-122"/>
              </a:rPr>
              <a:t>2016</a:t>
            </a:r>
            <a:endParaRPr lang="zh-CN" altLang="en-US" sz="2400" dirty="0">
              <a:solidFill>
                <a:srgbClr val="1995E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20622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泪滴形 1"/>
          <p:cNvSpPr/>
          <p:nvPr/>
        </p:nvSpPr>
        <p:spPr>
          <a:xfrm rot="10800000">
            <a:off x="5430896" y="878496"/>
            <a:ext cx="1242212" cy="1224065"/>
          </a:xfrm>
          <a:prstGeom prst="teardrop">
            <a:avLst/>
          </a:prstGeom>
          <a:solidFill>
            <a:srgbClr val="1995E1">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泪滴形 2"/>
          <p:cNvSpPr/>
          <p:nvPr/>
        </p:nvSpPr>
        <p:spPr>
          <a:xfrm rot="13502757">
            <a:off x="6133020" y="2307422"/>
            <a:ext cx="1237462" cy="1228764"/>
          </a:xfrm>
          <a:prstGeom prst="teardrop">
            <a:avLst/>
          </a:prstGeom>
          <a:solidFill>
            <a:srgbClr val="1995E1">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泪滴形 3"/>
          <p:cNvSpPr/>
          <p:nvPr/>
        </p:nvSpPr>
        <p:spPr>
          <a:xfrm rot="2796863">
            <a:off x="1652750" y="2307161"/>
            <a:ext cx="1237462" cy="1228764"/>
          </a:xfrm>
          <a:prstGeom prst="teardrop">
            <a:avLst>
              <a:gd name="adj" fmla="val 100447"/>
            </a:avLst>
          </a:prstGeom>
          <a:solidFill>
            <a:srgbClr val="1995E1">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5C4FF"/>
              </a:solidFill>
            </a:endParaRPr>
          </a:p>
        </p:txBody>
      </p:sp>
      <p:sp>
        <p:nvSpPr>
          <p:cNvPr id="5" name="泪滴形 4"/>
          <p:cNvSpPr/>
          <p:nvPr/>
        </p:nvSpPr>
        <p:spPr>
          <a:xfrm rot="5400000">
            <a:off x="2369323" y="793977"/>
            <a:ext cx="1242212" cy="1224066"/>
          </a:xfrm>
          <a:prstGeom prst="teardrop">
            <a:avLst/>
          </a:prstGeom>
          <a:solidFill>
            <a:srgbClr val="1995E1">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3142991" y="4290055"/>
            <a:ext cx="2736820" cy="418401"/>
          </a:xfrm>
          <a:prstGeom prst="roundRect">
            <a:avLst>
              <a:gd name="adj" fmla="val 50000"/>
            </a:avLst>
          </a:prstGeom>
          <a:solidFill>
            <a:srgbClr val="1995E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bg1"/>
                </a:solidFill>
                <a:latin typeface="微软雅黑" panose="020B0503020204020204" pitchFamily="34" charset="-122"/>
                <a:ea typeface="微软雅黑" panose="020B0503020204020204" pitchFamily="34" charset="-122"/>
              </a:rPr>
              <a:t>企业</a:t>
            </a:r>
            <a:r>
              <a:rPr lang="zh-CN" altLang="en-US" sz="2400" dirty="0" smtClean="0">
                <a:solidFill>
                  <a:schemeClr val="bg1"/>
                </a:solidFill>
                <a:latin typeface="微软雅黑" panose="020B0503020204020204" pitchFamily="34" charset="-122"/>
                <a:ea typeface="微软雅黑" panose="020B0503020204020204" pitchFamily="34" charset="-122"/>
              </a:rPr>
              <a:t>文化</a:t>
            </a:r>
            <a:r>
              <a:rPr lang="en-US" altLang="zh-CN" sz="2400" dirty="0" smtClean="0">
                <a:solidFill>
                  <a:schemeClr val="bg1"/>
                </a:solidFill>
                <a:latin typeface="微软雅黑" panose="020B0503020204020204" pitchFamily="34" charset="-122"/>
                <a:ea typeface="微软雅黑" panose="020B0503020204020204" pitchFamily="34" charset="-122"/>
              </a:rPr>
              <a:t>COOSS</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7" name="矩形 11"/>
          <p:cNvSpPr>
            <a:spLocks noChangeArrowheads="1"/>
          </p:cNvSpPr>
          <p:nvPr/>
        </p:nvSpPr>
        <p:spPr bwMode="auto">
          <a:xfrm>
            <a:off x="1647478" y="2615723"/>
            <a:ext cx="1248005" cy="892552"/>
          </a:xfrm>
          <a:prstGeom prst="rect">
            <a:avLst/>
          </a:prstGeom>
          <a:noFill/>
          <a:ln w="9525">
            <a:noFill/>
            <a:miter lim="800000"/>
            <a:headEnd/>
            <a:tailEnd/>
          </a:ln>
          <a:effectLst/>
        </p:spPr>
        <p:txBody>
          <a:bodyPr wrap="square" anchor="ctr">
            <a:spAutoFit/>
          </a:bodyPr>
          <a:lstStyle/>
          <a:p>
            <a:pPr algn="ctr"/>
            <a:r>
              <a:rPr lang="zh-CN" altLang="en-US" sz="1600" dirty="0" smtClean="0">
                <a:solidFill>
                  <a:schemeClr val="bg1"/>
                </a:solidFill>
                <a:latin typeface="微软雅黑" pitchFamily="34" charset="-122"/>
                <a:ea typeface="微软雅黑" pitchFamily="34" charset="-122"/>
              </a:rPr>
              <a:t>持之以恒</a:t>
            </a:r>
            <a:endParaRPr lang="en-US" altLang="zh-CN" sz="1600" dirty="0">
              <a:solidFill>
                <a:schemeClr val="bg1"/>
              </a:solidFill>
              <a:latin typeface="微软雅黑" pitchFamily="34" charset="-122"/>
              <a:ea typeface="微软雅黑" pitchFamily="34" charset="-122"/>
            </a:endParaRPr>
          </a:p>
          <a:p>
            <a:pPr algn="ctr"/>
            <a:r>
              <a:rPr lang="en-US" altLang="zh-CN" sz="1600" dirty="0">
                <a:solidFill>
                  <a:schemeClr val="bg1"/>
                </a:solidFill>
                <a:latin typeface="微软雅黑" pitchFamily="34" charset="-122"/>
                <a:ea typeface="微软雅黑" pitchFamily="34" charset="-122"/>
              </a:rPr>
              <a:t>Stay focus</a:t>
            </a:r>
            <a:endParaRPr lang="zh-CN" altLang="en-US" sz="1600" dirty="0">
              <a:solidFill>
                <a:schemeClr val="bg1"/>
              </a:solidFill>
              <a:latin typeface="微软雅黑" pitchFamily="34" charset="-122"/>
              <a:ea typeface="微软雅黑" pitchFamily="34" charset="-122"/>
            </a:endParaRPr>
          </a:p>
          <a:p>
            <a:endParaRPr lang="zh-CN" altLang="en-US" sz="2000" dirty="0">
              <a:solidFill>
                <a:schemeClr val="bg1"/>
              </a:solidFill>
              <a:latin typeface="微软雅黑" pitchFamily="34" charset="-122"/>
              <a:ea typeface="微软雅黑" pitchFamily="34" charset="-122"/>
            </a:endParaRPr>
          </a:p>
        </p:txBody>
      </p:sp>
      <p:sp>
        <p:nvSpPr>
          <p:cNvPr id="8" name="矩形 11"/>
          <p:cNvSpPr>
            <a:spLocks noChangeArrowheads="1"/>
          </p:cNvSpPr>
          <p:nvPr/>
        </p:nvSpPr>
        <p:spPr bwMode="auto">
          <a:xfrm>
            <a:off x="5837322" y="2285032"/>
            <a:ext cx="1790037" cy="1200329"/>
          </a:xfrm>
          <a:prstGeom prst="rect">
            <a:avLst/>
          </a:prstGeom>
          <a:noFill/>
          <a:ln w="9525">
            <a:noFill/>
            <a:miter lim="800000"/>
            <a:headEnd/>
            <a:tailEnd/>
          </a:ln>
          <a:effectLst/>
        </p:spPr>
        <p:txBody>
          <a:bodyPr wrap="square" anchor="ctr">
            <a:spAutoFit/>
          </a:bodyPr>
          <a:lstStyle/>
          <a:p>
            <a:pPr algn="ctr"/>
            <a:endParaRPr lang="en-US" altLang="zh-CN" sz="2000" dirty="0" smtClean="0">
              <a:solidFill>
                <a:schemeClr val="bg1"/>
              </a:solidFill>
              <a:latin typeface="微软雅黑" pitchFamily="34" charset="-122"/>
              <a:ea typeface="微软雅黑" pitchFamily="34" charset="-122"/>
            </a:endParaRPr>
          </a:p>
          <a:p>
            <a:pPr algn="ctr"/>
            <a:r>
              <a:rPr lang="zh-CN" altLang="en-US" sz="1600" dirty="0">
                <a:solidFill>
                  <a:schemeClr val="bg1"/>
                </a:solidFill>
                <a:latin typeface="微软雅黑" pitchFamily="34" charset="-122"/>
                <a:ea typeface="微软雅黑" pitchFamily="34" charset="-122"/>
              </a:rPr>
              <a:t>生生不息</a:t>
            </a:r>
            <a:endParaRPr lang="en-US" altLang="zh-CN" sz="1600" dirty="0">
              <a:solidFill>
                <a:schemeClr val="bg1"/>
              </a:solidFill>
              <a:latin typeface="微软雅黑" pitchFamily="34" charset="-122"/>
              <a:ea typeface="微软雅黑" pitchFamily="34" charset="-122"/>
            </a:endParaRPr>
          </a:p>
          <a:p>
            <a:pPr algn="ctr"/>
            <a:r>
              <a:rPr lang="en-US" altLang="zh-CN" sz="1600" dirty="0">
                <a:solidFill>
                  <a:schemeClr val="bg1"/>
                </a:solidFill>
                <a:latin typeface="微软雅黑" pitchFamily="34" charset="-122"/>
                <a:ea typeface="微软雅黑" pitchFamily="34" charset="-122"/>
              </a:rPr>
              <a:t>Stay young</a:t>
            </a:r>
            <a:endParaRPr lang="zh-CN" altLang="en-US" sz="1600" dirty="0">
              <a:solidFill>
                <a:schemeClr val="bg1"/>
              </a:solidFill>
              <a:latin typeface="微软雅黑" pitchFamily="34" charset="-122"/>
              <a:ea typeface="微软雅黑" pitchFamily="34" charset="-122"/>
            </a:endParaRPr>
          </a:p>
          <a:p>
            <a:pPr algn="ctr"/>
            <a:endParaRPr lang="zh-CN" altLang="en-US" sz="2000" dirty="0">
              <a:solidFill>
                <a:schemeClr val="bg1"/>
              </a:solidFill>
              <a:latin typeface="微软雅黑" pitchFamily="34" charset="-122"/>
              <a:ea typeface="微软雅黑" pitchFamily="34" charset="-122"/>
            </a:endParaRPr>
          </a:p>
        </p:txBody>
      </p:sp>
      <p:sp>
        <p:nvSpPr>
          <p:cNvPr id="9" name="矩形 11"/>
          <p:cNvSpPr>
            <a:spLocks noChangeArrowheads="1"/>
          </p:cNvSpPr>
          <p:nvPr/>
        </p:nvSpPr>
        <p:spPr bwMode="auto">
          <a:xfrm>
            <a:off x="2271481" y="1056497"/>
            <a:ext cx="1476971" cy="892552"/>
          </a:xfrm>
          <a:prstGeom prst="rect">
            <a:avLst/>
          </a:prstGeom>
          <a:noFill/>
          <a:ln w="9525">
            <a:noFill/>
            <a:miter lim="800000"/>
            <a:headEnd/>
            <a:tailEnd/>
          </a:ln>
          <a:effectLst/>
        </p:spPr>
        <p:txBody>
          <a:bodyPr wrap="square" anchor="ctr">
            <a:spAutoFit/>
          </a:bodyPr>
          <a:lstStyle/>
          <a:p>
            <a:pPr algn="ctr"/>
            <a:r>
              <a:rPr lang="zh-CN" altLang="en-US" sz="1600" dirty="0">
                <a:solidFill>
                  <a:schemeClr val="bg1"/>
                </a:solidFill>
                <a:latin typeface="微软雅黑" pitchFamily="34" charset="-122"/>
                <a:ea typeface="微软雅黑" pitchFamily="34" charset="-122"/>
              </a:rPr>
              <a:t>做合伙人</a:t>
            </a:r>
            <a:r>
              <a:rPr lang="en-US" altLang="zh-CN" sz="1600" dirty="0">
                <a:solidFill>
                  <a:schemeClr val="bg1"/>
                </a:solidFill>
                <a:latin typeface="微软雅黑" pitchFamily="34" charset="-122"/>
                <a:ea typeface="微软雅黑" pitchFamily="34" charset="-122"/>
              </a:rPr>
              <a:t>Ownership</a:t>
            </a:r>
            <a:endParaRPr lang="zh-CN" altLang="en-US" sz="1600" dirty="0">
              <a:solidFill>
                <a:schemeClr val="bg1"/>
              </a:solidFill>
              <a:latin typeface="微软雅黑" pitchFamily="34" charset="-122"/>
              <a:ea typeface="微软雅黑" pitchFamily="34" charset="-122"/>
            </a:endParaRPr>
          </a:p>
          <a:p>
            <a:pPr algn="ctr"/>
            <a:endParaRPr lang="zh-CN" altLang="en-US" sz="2000" dirty="0">
              <a:solidFill>
                <a:schemeClr val="bg1"/>
              </a:solidFill>
              <a:latin typeface="微软雅黑" pitchFamily="34" charset="-122"/>
              <a:ea typeface="微软雅黑" pitchFamily="34" charset="-122"/>
            </a:endParaRPr>
          </a:p>
        </p:txBody>
      </p:sp>
      <p:sp>
        <p:nvSpPr>
          <p:cNvPr id="10" name="矩形 11"/>
          <p:cNvSpPr>
            <a:spLocks noChangeArrowheads="1"/>
          </p:cNvSpPr>
          <p:nvPr/>
        </p:nvSpPr>
        <p:spPr bwMode="auto">
          <a:xfrm>
            <a:off x="5301451" y="1055175"/>
            <a:ext cx="1450300" cy="1138773"/>
          </a:xfrm>
          <a:prstGeom prst="rect">
            <a:avLst/>
          </a:prstGeom>
          <a:noFill/>
          <a:ln w="9525">
            <a:noFill/>
            <a:miter lim="800000"/>
            <a:headEnd/>
            <a:tailEnd/>
          </a:ln>
          <a:effectLst/>
        </p:spPr>
        <p:txBody>
          <a:bodyPr wrap="square" anchor="ctr">
            <a:spAutoFit/>
          </a:bodyPr>
          <a:lstStyle/>
          <a:p>
            <a:pPr algn="ctr"/>
            <a:r>
              <a:rPr lang="zh-CN" altLang="en-US" sz="1600" dirty="0" smtClean="0">
                <a:solidFill>
                  <a:schemeClr val="bg1"/>
                </a:solidFill>
                <a:latin typeface="微软雅黑" pitchFamily="34" charset="-122"/>
                <a:ea typeface="微软雅黑" pitchFamily="34" charset="-122"/>
              </a:rPr>
              <a:t>开放</a:t>
            </a:r>
            <a:r>
              <a:rPr lang="zh-CN" altLang="en-US" sz="1600" dirty="0">
                <a:solidFill>
                  <a:schemeClr val="bg1"/>
                </a:solidFill>
                <a:latin typeface="微软雅黑" pitchFamily="34" charset="-122"/>
                <a:ea typeface="微软雅黑" pitchFamily="34" charset="-122"/>
              </a:rPr>
              <a:t>合作</a:t>
            </a:r>
            <a:endParaRPr lang="en-US" altLang="zh-CN" sz="1600" dirty="0">
              <a:solidFill>
                <a:schemeClr val="bg1"/>
              </a:solidFill>
              <a:latin typeface="微软雅黑" pitchFamily="34" charset="-122"/>
              <a:ea typeface="微软雅黑" pitchFamily="34" charset="-122"/>
            </a:endParaRPr>
          </a:p>
          <a:p>
            <a:pPr algn="ctr"/>
            <a:r>
              <a:rPr lang="en-US" altLang="zh-CN" sz="1600" dirty="0">
                <a:solidFill>
                  <a:schemeClr val="bg1"/>
                </a:solidFill>
                <a:latin typeface="微软雅黑" pitchFamily="34" charset="-122"/>
                <a:ea typeface="微软雅黑" pitchFamily="34" charset="-122"/>
              </a:rPr>
              <a:t>Open &amp; Cooperation</a:t>
            </a:r>
            <a:endParaRPr lang="zh-CN" altLang="en-US" sz="1600" dirty="0">
              <a:solidFill>
                <a:schemeClr val="bg1"/>
              </a:solidFill>
              <a:latin typeface="微软雅黑" pitchFamily="34" charset="-122"/>
              <a:ea typeface="微软雅黑" pitchFamily="34" charset="-122"/>
            </a:endParaRPr>
          </a:p>
          <a:p>
            <a:pPr algn="ctr"/>
            <a:endParaRPr lang="zh-CN" altLang="en-US" sz="2000" dirty="0">
              <a:solidFill>
                <a:schemeClr val="bg1"/>
              </a:solidFill>
              <a:latin typeface="微软雅黑" pitchFamily="34" charset="-122"/>
              <a:ea typeface="微软雅黑" pitchFamily="34" charset="-122"/>
            </a:endParaRPr>
          </a:p>
        </p:txBody>
      </p:sp>
      <p:grpSp>
        <p:nvGrpSpPr>
          <p:cNvPr id="12" name="组合 11"/>
          <p:cNvGrpSpPr/>
          <p:nvPr/>
        </p:nvGrpSpPr>
        <p:grpSpPr>
          <a:xfrm>
            <a:off x="3400607" y="1863378"/>
            <a:ext cx="2317762" cy="2393033"/>
            <a:chOff x="7282171" y="1544411"/>
            <a:chExt cx="3911600" cy="4056292"/>
          </a:xfrm>
        </p:grpSpPr>
        <p:grpSp>
          <p:nvGrpSpPr>
            <p:cNvPr id="13" name="组合 12"/>
            <p:cNvGrpSpPr/>
            <p:nvPr/>
          </p:nvGrpSpPr>
          <p:grpSpPr>
            <a:xfrm>
              <a:off x="7387028" y="1544411"/>
              <a:ext cx="3806743" cy="4030913"/>
              <a:chOff x="6251575" y="4037013"/>
              <a:chExt cx="1428751" cy="1512887"/>
            </a:xfrm>
            <a:solidFill>
              <a:schemeClr val="tx1">
                <a:lumMod val="50000"/>
                <a:lumOff val="50000"/>
              </a:schemeClr>
            </a:solidFill>
          </p:grpSpPr>
          <p:sp>
            <p:nvSpPr>
              <p:cNvPr id="34" name="Freeform 139"/>
              <p:cNvSpPr>
                <a:spLocks/>
              </p:cNvSpPr>
              <p:nvPr/>
            </p:nvSpPr>
            <p:spPr bwMode="auto">
              <a:xfrm>
                <a:off x="6807200" y="4037013"/>
                <a:ext cx="153988" cy="506412"/>
              </a:xfrm>
              <a:custGeom>
                <a:avLst/>
                <a:gdLst>
                  <a:gd name="T0" fmla="*/ 1 w 41"/>
                  <a:gd name="T1" fmla="*/ 77 h 134"/>
                  <a:gd name="T2" fmla="*/ 33 w 41"/>
                  <a:gd name="T3" fmla="*/ 134 h 134"/>
                  <a:gd name="T4" fmla="*/ 32 w 41"/>
                  <a:gd name="T5" fmla="*/ 74 h 134"/>
                  <a:gd name="T6" fmla="*/ 41 w 41"/>
                  <a:gd name="T7" fmla="*/ 0 h 134"/>
                  <a:gd name="T8" fmla="*/ 1 w 41"/>
                  <a:gd name="T9" fmla="*/ 77 h 134"/>
                </a:gdLst>
                <a:ahLst/>
                <a:cxnLst>
                  <a:cxn ang="0">
                    <a:pos x="T0" y="T1"/>
                  </a:cxn>
                  <a:cxn ang="0">
                    <a:pos x="T2" y="T3"/>
                  </a:cxn>
                  <a:cxn ang="0">
                    <a:pos x="T4" y="T5"/>
                  </a:cxn>
                  <a:cxn ang="0">
                    <a:pos x="T6" y="T7"/>
                  </a:cxn>
                  <a:cxn ang="0">
                    <a:pos x="T8" y="T9"/>
                  </a:cxn>
                </a:cxnLst>
                <a:rect l="0" t="0" r="r" b="b"/>
                <a:pathLst>
                  <a:path w="41" h="134">
                    <a:moveTo>
                      <a:pt x="1" y="77"/>
                    </a:moveTo>
                    <a:cubicBezTo>
                      <a:pt x="0" y="114"/>
                      <a:pt x="25" y="130"/>
                      <a:pt x="33" y="134"/>
                    </a:cubicBezTo>
                    <a:cubicBezTo>
                      <a:pt x="36" y="126"/>
                      <a:pt x="38" y="107"/>
                      <a:pt x="32" y="74"/>
                    </a:cubicBezTo>
                    <a:cubicBezTo>
                      <a:pt x="24" y="22"/>
                      <a:pt x="41" y="0"/>
                      <a:pt x="41" y="0"/>
                    </a:cubicBezTo>
                    <a:cubicBezTo>
                      <a:pt x="24" y="13"/>
                      <a:pt x="2" y="44"/>
                      <a:pt x="1"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40"/>
              <p:cNvSpPr>
                <a:spLocks/>
              </p:cNvSpPr>
              <p:nvPr/>
            </p:nvSpPr>
            <p:spPr bwMode="auto">
              <a:xfrm>
                <a:off x="6911975" y="4037013"/>
                <a:ext cx="150813" cy="503237"/>
              </a:xfrm>
              <a:custGeom>
                <a:avLst/>
                <a:gdLst>
                  <a:gd name="T0" fmla="*/ 26 w 40"/>
                  <a:gd name="T1" fmla="*/ 47 h 133"/>
                  <a:gd name="T2" fmla="*/ 15 w 40"/>
                  <a:gd name="T3" fmla="*/ 21 h 133"/>
                  <a:gd name="T4" fmla="*/ 15 w 40"/>
                  <a:gd name="T5" fmla="*/ 0 h 133"/>
                  <a:gd name="T6" fmla="*/ 10 w 40"/>
                  <a:gd name="T7" fmla="*/ 74 h 133"/>
                  <a:gd name="T8" fmla="*/ 13 w 40"/>
                  <a:gd name="T9" fmla="*/ 133 h 133"/>
                  <a:gd name="T10" fmla="*/ 40 w 40"/>
                  <a:gd name="T11" fmla="*/ 86 h 133"/>
                  <a:gd name="T12" fmla="*/ 26 w 40"/>
                  <a:gd name="T13" fmla="*/ 47 h 133"/>
                </a:gdLst>
                <a:ahLst/>
                <a:cxnLst>
                  <a:cxn ang="0">
                    <a:pos x="T0" y="T1"/>
                  </a:cxn>
                  <a:cxn ang="0">
                    <a:pos x="T2" y="T3"/>
                  </a:cxn>
                  <a:cxn ang="0">
                    <a:pos x="T4" y="T5"/>
                  </a:cxn>
                  <a:cxn ang="0">
                    <a:pos x="T6" y="T7"/>
                  </a:cxn>
                  <a:cxn ang="0">
                    <a:pos x="T8" y="T9"/>
                  </a:cxn>
                  <a:cxn ang="0">
                    <a:pos x="T10" y="T11"/>
                  </a:cxn>
                  <a:cxn ang="0">
                    <a:pos x="T12" y="T13"/>
                  </a:cxn>
                </a:cxnLst>
                <a:rect l="0" t="0" r="r" b="b"/>
                <a:pathLst>
                  <a:path w="40" h="133">
                    <a:moveTo>
                      <a:pt x="26" y="47"/>
                    </a:moveTo>
                    <a:cubicBezTo>
                      <a:pt x="21" y="38"/>
                      <a:pt x="16" y="29"/>
                      <a:pt x="15" y="21"/>
                    </a:cubicBezTo>
                    <a:cubicBezTo>
                      <a:pt x="14" y="13"/>
                      <a:pt x="14" y="6"/>
                      <a:pt x="15" y="0"/>
                    </a:cubicBezTo>
                    <a:cubicBezTo>
                      <a:pt x="15" y="0"/>
                      <a:pt x="0" y="23"/>
                      <a:pt x="10" y="74"/>
                    </a:cubicBezTo>
                    <a:cubicBezTo>
                      <a:pt x="17" y="106"/>
                      <a:pt x="15" y="124"/>
                      <a:pt x="13" y="133"/>
                    </a:cubicBezTo>
                    <a:cubicBezTo>
                      <a:pt x="21" y="128"/>
                      <a:pt x="40" y="115"/>
                      <a:pt x="40" y="86"/>
                    </a:cubicBezTo>
                    <a:cubicBezTo>
                      <a:pt x="40" y="72"/>
                      <a:pt x="33" y="59"/>
                      <a:pt x="26"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141"/>
              <p:cNvSpPr>
                <a:spLocks/>
              </p:cNvSpPr>
              <p:nvPr/>
            </p:nvSpPr>
            <p:spPr bwMode="auto">
              <a:xfrm>
                <a:off x="6432550" y="4310063"/>
                <a:ext cx="347663" cy="411162"/>
              </a:xfrm>
              <a:custGeom>
                <a:avLst/>
                <a:gdLst>
                  <a:gd name="T0" fmla="*/ 29 w 92"/>
                  <a:gd name="T1" fmla="*/ 83 h 109"/>
                  <a:gd name="T2" fmla="*/ 92 w 92"/>
                  <a:gd name="T3" fmla="*/ 99 h 109"/>
                  <a:gd name="T4" fmla="*/ 48 w 92"/>
                  <a:gd name="T5" fmla="*/ 58 h 109"/>
                  <a:gd name="T6" fmla="*/ 3 w 92"/>
                  <a:gd name="T7" fmla="*/ 0 h 109"/>
                  <a:gd name="T8" fmla="*/ 29 w 92"/>
                  <a:gd name="T9" fmla="*/ 83 h 109"/>
                </a:gdLst>
                <a:ahLst/>
                <a:cxnLst>
                  <a:cxn ang="0">
                    <a:pos x="T0" y="T1"/>
                  </a:cxn>
                  <a:cxn ang="0">
                    <a:pos x="T2" y="T3"/>
                  </a:cxn>
                  <a:cxn ang="0">
                    <a:pos x="T4" y="T5"/>
                  </a:cxn>
                  <a:cxn ang="0">
                    <a:pos x="T6" y="T7"/>
                  </a:cxn>
                  <a:cxn ang="0">
                    <a:pos x="T8" y="T9"/>
                  </a:cxn>
                </a:cxnLst>
                <a:rect l="0" t="0" r="r" b="b"/>
                <a:pathLst>
                  <a:path w="92" h="109">
                    <a:moveTo>
                      <a:pt x="29" y="83"/>
                    </a:moveTo>
                    <a:cubicBezTo>
                      <a:pt x="54" y="109"/>
                      <a:pt x="83" y="103"/>
                      <a:pt x="92" y="99"/>
                    </a:cubicBezTo>
                    <a:cubicBezTo>
                      <a:pt x="88" y="92"/>
                      <a:pt x="76" y="78"/>
                      <a:pt x="48" y="58"/>
                    </a:cubicBezTo>
                    <a:cubicBezTo>
                      <a:pt x="6" y="28"/>
                      <a:pt x="3" y="0"/>
                      <a:pt x="3" y="0"/>
                    </a:cubicBezTo>
                    <a:cubicBezTo>
                      <a:pt x="0" y="21"/>
                      <a:pt x="6" y="58"/>
                      <a:pt x="29"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142"/>
              <p:cNvSpPr>
                <a:spLocks/>
              </p:cNvSpPr>
              <p:nvPr/>
            </p:nvSpPr>
            <p:spPr bwMode="auto">
              <a:xfrm>
                <a:off x="6446838" y="4305300"/>
                <a:ext cx="374650" cy="355600"/>
              </a:xfrm>
              <a:custGeom>
                <a:avLst/>
                <a:gdLst>
                  <a:gd name="T0" fmla="*/ 41 w 99"/>
                  <a:gd name="T1" fmla="*/ 25 h 94"/>
                  <a:gd name="T2" fmla="*/ 15 w 99"/>
                  <a:gd name="T3" fmla="*/ 14 h 94"/>
                  <a:gd name="T4" fmla="*/ 0 w 99"/>
                  <a:gd name="T5" fmla="*/ 0 h 94"/>
                  <a:gd name="T6" fmla="*/ 49 w 99"/>
                  <a:gd name="T7" fmla="*/ 55 h 94"/>
                  <a:gd name="T8" fmla="*/ 93 w 99"/>
                  <a:gd name="T9" fmla="*/ 94 h 94"/>
                  <a:gd name="T10" fmla="*/ 79 w 99"/>
                  <a:gd name="T11" fmla="*/ 43 h 94"/>
                  <a:gd name="T12" fmla="*/ 41 w 99"/>
                  <a:gd name="T13" fmla="*/ 25 h 94"/>
                </a:gdLst>
                <a:ahLst/>
                <a:cxnLst>
                  <a:cxn ang="0">
                    <a:pos x="T0" y="T1"/>
                  </a:cxn>
                  <a:cxn ang="0">
                    <a:pos x="T2" y="T3"/>
                  </a:cxn>
                  <a:cxn ang="0">
                    <a:pos x="T4" y="T5"/>
                  </a:cxn>
                  <a:cxn ang="0">
                    <a:pos x="T6" y="T7"/>
                  </a:cxn>
                  <a:cxn ang="0">
                    <a:pos x="T8" y="T9"/>
                  </a:cxn>
                  <a:cxn ang="0">
                    <a:pos x="T10" y="T11"/>
                  </a:cxn>
                  <a:cxn ang="0">
                    <a:pos x="T12" y="T13"/>
                  </a:cxn>
                </a:cxnLst>
                <a:rect l="0" t="0" r="r" b="b"/>
                <a:pathLst>
                  <a:path w="99" h="94">
                    <a:moveTo>
                      <a:pt x="41" y="25"/>
                    </a:moveTo>
                    <a:cubicBezTo>
                      <a:pt x="31" y="22"/>
                      <a:pt x="22" y="19"/>
                      <a:pt x="15" y="14"/>
                    </a:cubicBezTo>
                    <a:cubicBezTo>
                      <a:pt x="8" y="9"/>
                      <a:pt x="3" y="4"/>
                      <a:pt x="0" y="0"/>
                    </a:cubicBezTo>
                    <a:cubicBezTo>
                      <a:pt x="0" y="0"/>
                      <a:pt x="5" y="26"/>
                      <a:pt x="49" y="55"/>
                    </a:cubicBezTo>
                    <a:cubicBezTo>
                      <a:pt x="76" y="72"/>
                      <a:pt x="88" y="87"/>
                      <a:pt x="93" y="94"/>
                    </a:cubicBezTo>
                    <a:cubicBezTo>
                      <a:pt x="95" y="86"/>
                      <a:pt x="99" y="63"/>
                      <a:pt x="79" y="43"/>
                    </a:cubicBezTo>
                    <a:cubicBezTo>
                      <a:pt x="68" y="32"/>
                      <a:pt x="54" y="28"/>
                      <a:pt x="41"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143"/>
              <p:cNvSpPr>
                <a:spLocks/>
              </p:cNvSpPr>
              <p:nvPr/>
            </p:nvSpPr>
            <p:spPr bwMode="auto">
              <a:xfrm>
                <a:off x="6269038" y="4846638"/>
                <a:ext cx="508000" cy="155575"/>
              </a:xfrm>
              <a:custGeom>
                <a:avLst/>
                <a:gdLst>
                  <a:gd name="T0" fmla="*/ 77 w 134"/>
                  <a:gd name="T1" fmla="*/ 40 h 41"/>
                  <a:gd name="T2" fmla="*/ 134 w 134"/>
                  <a:gd name="T3" fmla="*/ 8 h 41"/>
                  <a:gd name="T4" fmla="*/ 74 w 134"/>
                  <a:gd name="T5" fmla="*/ 9 h 41"/>
                  <a:gd name="T6" fmla="*/ 0 w 134"/>
                  <a:gd name="T7" fmla="*/ 0 h 41"/>
                  <a:gd name="T8" fmla="*/ 77 w 134"/>
                  <a:gd name="T9" fmla="*/ 40 h 41"/>
                </a:gdLst>
                <a:ahLst/>
                <a:cxnLst>
                  <a:cxn ang="0">
                    <a:pos x="T0" y="T1"/>
                  </a:cxn>
                  <a:cxn ang="0">
                    <a:pos x="T2" y="T3"/>
                  </a:cxn>
                  <a:cxn ang="0">
                    <a:pos x="T4" y="T5"/>
                  </a:cxn>
                  <a:cxn ang="0">
                    <a:pos x="T6" y="T7"/>
                  </a:cxn>
                  <a:cxn ang="0">
                    <a:pos x="T8" y="T9"/>
                  </a:cxn>
                </a:cxnLst>
                <a:rect l="0" t="0" r="r" b="b"/>
                <a:pathLst>
                  <a:path w="134" h="41">
                    <a:moveTo>
                      <a:pt x="77" y="40"/>
                    </a:moveTo>
                    <a:cubicBezTo>
                      <a:pt x="114" y="41"/>
                      <a:pt x="130" y="16"/>
                      <a:pt x="134" y="8"/>
                    </a:cubicBezTo>
                    <a:cubicBezTo>
                      <a:pt x="126" y="5"/>
                      <a:pt x="107" y="3"/>
                      <a:pt x="74" y="9"/>
                    </a:cubicBezTo>
                    <a:cubicBezTo>
                      <a:pt x="22" y="17"/>
                      <a:pt x="0" y="0"/>
                      <a:pt x="0" y="0"/>
                    </a:cubicBezTo>
                    <a:cubicBezTo>
                      <a:pt x="13" y="17"/>
                      <a:pt x="44" y="39"/>
                      <a:pt x="7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144"/>
              <p:cNvSpPr>
                <a:spLocks/>
              </p:cNvSpPr>
              <p:nvPr/>
            </p:nvSpPr>
            <p:spPr bwMode="auto">
              <a:xfrm>
                <a:off x="6269038" y="4745038"/>
                <a:ext cx="503238" cy="150812"/>
              </a:xfrm>
              <a:custGeom>
                <a:avLst/>
                <a:gdLst>
                  <a:gd name="T0" fmla="*/ 47 w 133"/>
                  <a:gd name="T1" fmla="*/ 14 h 40"/>
                  <a:gd name="T2" fmla="*/ 21 w 133"/>
                  <a:gd name="T3" fmla="*/ 25 h 40"/>
                  <a:gd name="T4" fmla="*/ 0 w 133"/>
                  <a:gd name="T5" fmla="*/ 26 h 40"/>
                  <a:gd name="T6" fmla="*/ 74 w 133"/>
                  <a:gd name="T7" fmla="*/ 30 h 40"/>
                  <a:gd name="T8" fmla="*/ 133 w 133"/>
                  <a:gd name="T9" fmla="*/ 27 h 40"/>
                  <a:gd name="T10" fmla="*/ 86 w 133"/>
                  <a:gd name="T11" fmla="*/ 0 h 40"/>
                  <a:gd name="T12" fmla="*/ 47 w 133"/>
                  <a:gd name="T13" fmla="*/ 14 h 40"/>
                </a:gdLst>
                <a:ahLst/>
                <a:cxnLst>
                  <a:cxn ang="0">
                    <a:pos x="T0" y="T1"/>
                  </a:cxn>
                  <a:cxn ang="0">
                    <a:pos x="T2" y="T3"/>
                  </a:cxn>
                  <a:cxn ang="0">
                    <a:pos x="T4" y="T5"/>
                  </a:cxn>
                  <a:cxn ang="0">
                    <a:pos x="T6" y="T7"/>
                  </a:cxn>
                  <a:cxn ang="0">
                    <a:pos x="T8" y="T9"/>
                  </a:cxn>
                  <a:cxn ang="0">
                    <a:pos x="T10" y="T11"/>
                  </a:cxn>
                  <a:cxn ang="0">
                    <a:pos x="T12" y="T13"/>
                  </a:cxn>
                </a:cxnLst>
                <a:rect l="0" t="0" r="r" b="b"/>
                <a:pathLst>
                  <a:path w="133" h="40">
                    <a:moveTo>
                      <a:pt x="47" y="14"/>
                    </a:moveTo>
                    <a:cubicBezTo>
                      <a:pt x="38" y="19"/>
                      <a:pt x="30" y="24"/>
                      <a:pt x="21" y="25"/>
                    </a:cubicBezTo>
                    <a:cubicBezTo>
                      <a:pt x="13" y="26"/>
                      <a:pt x="6" y="26"/>
                      <a:pt x="0" y="26"/>
                    </a:cubicBezTo>
                    <a:cubicBezTo>
                      <a:pt x="0" y="26"/>
                      <a:pt x="23" y="40"/>
                      <a:pt x="74" y="30"/>
                    </a:cubicBezTo>
                    <a:cubicBezTo>
                      <a:pt x="106" y="23"/>
                      <a:pt x="125" y="25"/>
                      <a:pt x="133" y="27"/>
                    </a:cubicBezTo>
                    <a:cubicBezTo>
                      <a:pt x="128" y="19"/>
                      <a:pt x="115" y="1"/>
                      <a:pt x="86" y="0"/>
                    </a:cubicBezTo>
                    <a:cubicBezTo>
                      <a:pt x="72" y="0"/>
                      <a:pt x="59" y="7"/>
                      <a:pt x="4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145"/>
              <p:cNvSpPr>
                <a:spLocks/>
              </p:cNvSpPr>
              <p:nvPr/>
            </p:nvSpPr>
            <p:spPr bwMode="auto">
              <a:xfrm>
                <a:off x="7089775" y="4287838"/>
                <a:ext cx="415925" cy="347662"/>
              </a:xfrm>
              <a:custGeom>
                <a:avLst/>
                <a:gdLst>
                  <a:gd name="T0" fmla="*/ 27 w 110"/>
                  <a:gd name="T1" fmla="*/ 29 h 92"/>
                  <a:gd name="T2" fmla="*/ 10 w 110"/>
                  <a:gd name="T3" fmla="*/ 92 h 92"/>
                  <a:gd name="T4" fmla="*/ 52 w 110"/>
                  <a:gd name="T5" fmla="*/ 48 h 92"/>
                  <a:gd name="T6" fmla="*/ 110 w 110"/>
                  <a:gd name="T7" fmla="*/ 3 h 92"/>
                  <a:gd name="T8" fmla="*/ 27 w 110"/>
                  <a:gd name="T9" fmla="*/ 29 h 92"/>
                </a:gdLst>
                <a:ahLst/>
                <a:cxnLst>
                  <a:cxn ang="0">
                    <a:pos x="T0" y="T1"/>
                  </a:cxn>
                  <a:cxn ang="0">
                    <a:pos x="T2" y="T3"/>
                  </a:cxn>
                  <a:cxn ang="0">
                    <a:pos x="T4" y="T5"/>
                  </a:cxn>
                  <a:cxn ang="0">
                    <a:pos x="T6" y="T7"/>
                  </a:cxn>
                  <a:cxn ang="0">
                    <a:pos x="T8" y="T9"/>
                  </a:cxn>
                </a:cxnLst>
                <a:rect l="0" t="0" r="r" b="b"/>
                <a:pathLst>
                  <a:path w="110" h="92">
                    <a:moveTo>
                      <a:pt x="27" y="29"/>
                    </a:moveTo>
                    <a:cubicBezTo>
                      <a:pt x="0" y="54"/>
                      <a:pt x="7" y="83"/>
                      <a:pt x="10" y="92"/>
                    </a:cubicBezTo>
                    <a:cubicBezTo>
                      <a:pt x="17" y="88"/>
                      <a:pt x="32" y="76"/>
                      <a:pt x="52" y="48"/>
                    </a:cubicBezTo>
                    <a:cubicBezTo>
                      <a:pt x="82" y="6"/>
                      <a:pt x="110" y="3"/>
                      <a:pt x="110" y="3"/>
                    </a:cubicBezTo>
                    <a:cubicBezTo>
                      <a:pt x="88" y="0"/>
                      <a:pt x="51" y="6"/>
                      <a:pt x="2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146"/>
              <p:cNvSpPr>
                <a:spLocks/>
              </p:cNvSpPr>
              <p:nvPr/>
            </p:nvSpPr>
            <p:spPr bwMode="auto">
              <a:xfrm>
                <a:off x="7150100" y="4302125"/>
                <a:ext cx="358775" cy="374650"/>
              </a:xfrm>
              <a:custGeom>
                <a:avLst/>
                <a:gdLst>
                  <a:gd name="T0" fmla="*/ 70 w 95"/>
                  <a:gd name="T1" fmla="*/ 41 h 99"/>
                  <a:gd name="T2" fmla="*/ 80 w 95"/>
                  <a:gd name="T3" fmla="*/ 15 h 99"/>
                  <a:gd name="T4" fmla="*/ 95 w 95"/>
                  <a:gd name="T5" fmla="*/ 0 h 99"/>
                  <a:gd name="T6" fmla="*/ 40 w 95"/>
                  <a:gd name="T7" fmla="*/ 49 h 99"/>
                  <a:gd name="T8" fmla="*/ 0 w 95"/>
                  <a:gd name="T9" fmla="*/ 93 h 99"/>
                  <a:gd name="T10" fmla="*/ 52 w 95"/>
                  <a:gd name="T11" fmla="*/ 79 h 99"/>
                  <a:gd name="T12" fmla="*/ 70 w 95"/>
                  <a:gd name="T13" fmla="*/ 41 h 99"/>
                </a:gdLst>
                <a:ahLst/>
                <a:cxnLst>
                  <a:cxn ang="0">
                    <a:pos x="T0" y="T1"/>
                  </a:cxn>
                  <a:cxn ang="0">
                    <a:pos x="T2" y="T3"/>
                  </a:cxn>
                  <a:cxn ang="0">
                    <a:pos x="T4" y="T5"/>
                  </a:cxn>
                  <a:cxn ang="0">
                    <a:pos x="T6" y="T7"/>
                  </a:cxn>
                  <a:cxn ang="0">
                    <a:pos x="T8" y="T9"/>
                  </a:cxn>
                  <a:cxn ang="0">
                    <a:pos x="T10" y="T11"/>
                  </a:cxn>
                  <a:cxn ang="0">
                    <a:pos x="T12" y="T13"/>
                  </a:cxn>
                </a:cxnLst>
                <a:rect l="0" t="0" r="r" b="b"/>
                <a:pathLst>
                  <a:path w="95" h="99">
                    <a:moveTo>
                      <a:pt x="70" y="41"/>
                    </a:moveTo>
                    <a:cubicBezTo>
                      <a:pt x="73" y="31"/>
                      <a:pt x="75" y="22"/>
                      <a:pt x="80" y="15"/>
                    </a:cubicBezTo>
                    <a:cubicBezTo>
                      <a:pt x="85" y="8"/>
                      <a:pt x="90" y="3"/>
                      <a:pt x="95" y="0"/>
                    </a:cubicBezTo>
                    <a:cubicBezTo>
                      <a:pt x="95" y="0"/>
                      <a:pt x="68" y="5"/>
                      <a:pt x="40" y="49"/>
                    </a:cubicBezTo>
                    <a:cubicBezTo>
                      <a:pt x="22" y="76"/>
                      <a:pt x="7" y="88"/>
                      <a:pt x="0" y="93"/>
                    </a:cubicBezTo>
                    <a:cubicBezTo>
                      <a:pt x="9" y="95"/>
                      <a:pt x="31" y="99"/>
                      <a:pt x="52" y="79"/>
                    </a:cubicBezTo>
                    <a:cubicBezTo>
                      <a:pt x="62" y="68"/>
                      <a:pt x="66" y="55"/>
                      <a:pt x="70"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47"/>
              <p:cNvSpPr>
                <a:spLocks/>
              </p:cNvSpPr>
              <p:nvPr/>
            </p:nvSpPr>
            <p:spPr bwMode="auto">
              <a:xfrm>
                <a:off x="7146925" y="4706938"/>
                <a:ext cx="506413" cy="153987"/>
              </a:xfrm>
              <a:custGeom>
                <a:avLst/>
                <a:gdLst>
                  <a:gd name="T0" fmla="*/ 56 w 134"/>
                  <a:gd name="T1" fmla="*/ 1 h 41"/>
                  <a:gd name="T2" fmla="*/ 0 w 134"/>
                  <a:gd name="T3" fmla="*/ 33 h 41"/>
                  <a:gd name="T4" fmla="*/ 60 w 134"/>
                  <a:gd name="T5" fmla="*/ 32 h 41"/>
                  <a:gd name="T6" fmla="*/ 134 w 134"/>
                  <a:gd name="T7" fmla="*/ 41 h 41"/>
                  <a:gd name="T8" fmla="*/ 56 w 134"/>
                  <a:gd name="T9" fmla="*/ 1 h 41"/>
                </a:gdLst>
                <a:ahLst/>
                <a:cxnLst>
                  <a:cxn ang="0">
                    <a:pos x="T0" y="T1"/>
                  </a:cxn>
                  <a:cxn ang="0">
                    <a:pos x="T2" y="T3"/>
                  </a:cxn>
                  <a:cxn ang="0">
                    <a:pos x="T4" y="T5"/>
                  </a:cxn>
                  <a:cxn ang="0">
                    <a:pos x="T6" y="T7"/>
                  </a:cxn>
                  <a:cxn ang="0">
                    <a:pos x="T8" y="T9"/>
                  </a:cxn>
                </a:cxnLst>
                <a:rect l="0" t="0" r="r" b="b"/>
                <a:pathLst>
                  <a:path w="134" h="41">
                    <a:moveTo>
                      <a:pt x="56" y="1"/>
                    </a:moveTo>
                    <a:cubicBezTo>
                      <a:pt x="19" y="0"/>
                      <a:pt x="4" y="25"/>
                      <a:pt x="0" y="33"/>
                    </a:cubicBezTo>
                    <a:cubicBezTo>
                      <a:pt x="8" y="36"/>
                      <a:pt x="26" y="38"/>
                      <a:pt x="60" y="32"/>
                    </a:cubicBezTo>
                    <a:cubicBezTo>
                      <a:pt x="111" y="23"/>
                      <a:pt x="134" y="41"/>
                      <a:pt x="134" y="41"/>
                    </a:cubicBezTo>
                    <a:cubicBezTo>
                      <a:pt x="121" y="23"/>
                      <a:pt x="90" y="2"/>
                      <a:pt x="5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148"/>
              <p:cNvSpPr>
                <a:spLocks/>
              </p:cNvSpPr>
              <p:nvPr/>
            </p:nvSpPr>
            <p:spPr bwMode="auto">
              <a:xfrm>
                <a:off x="7150100" y="4808538"/>
                <a:ext cx="503238" cy="155575"/>
              </a:xfrm>
              <a:custGeom>
                <a:avLst/>
                <a:gdLst>
                  <a:gd name="T0" fmla="*/ 86 w 133"/>
                  <a:gd name="T1" fmla="*/ 27 h 41"/>
                  <a:gd name="T2" fmla="*/ 112 w 133"/>
                  <a:gd name="T3" fmla="*/ 16 h 41"/>
                  <a:gd name="T4" fmla="*/ 133 w 133"/>
                  <a:gd name="T5" fmla="*/ 15 h 41"/>
                  <a:gd name="T6" fmla="*/ 59 w 133"/>
                  <a:gd name="T7" fmla="*/ 11 h 41"/>
                  <a:gd name="T8" fmla="*/ 0 w 133"/>
                  <a:gd name="T9" fmla="*/ 14 h 41"/>
                  <a:gd name="T10" fmla="*/ 46 w 133"/>
                  <a:gd name="T11" fmla="*/ 41 h 41"/>
                  <a:gd name="T12" fmla="*/ 86 w 133"/>
                  <a:gd name="T13" fmla="*/ 27 h 41"/>
                </a:gdLst>
                <a:ahLst/>
                <a:cxnLst>
                  <a:cxn ang="0">
                    <a:pos x="T0" y="T1"/>
                  </a:cxn>
                  <a:cxn ang="0">
                    <a:pos x="T2" y="T3"/>
                  </a:cxn>
                  <a:cxn ang="0">
                    <a:pos x="T4" y="T5"/>
                  </a:cxn>
                  <a:cxn ang="0">
                    <a:pos x="T6" y="T7"/>
                  </a:cxn>
                  <a:cxn ang="0">
                    <a:pos x="T8" y="T9"/>
                  </a:cxn>
                  <a:cxn ang="0">
                    <a:pos x="T10" y="T11"/>
                  </a:cxn>
                  <a:cxn ang="0">
                    <a:pos x="T12" y="T13"/>
                  </a:cxn>
                </a:cxnLst>
                <a:rect l="0" t="0" r="r" b="b"/>
                <a:pathLst>
                  <a:path w="133" h="41">
                    <a:moveTo>
                      <a:pt x="86" y="27"/>
                    </a:moveTo>
                    <a:cubicBezTo>
                      <a:pt x="95" y="22"/>
                      <a:pt x="103" y="17"/>
                      <a:pt x="112" y="16"/>
                    </a:cubicBezTo>
                    <a:cubicBezTo>
                      <a:pt x="120" y="15"/>
                      <a:pt x="127" y="15"/>
                      <a:pt x="133" y="15"/>
                    </a:cubicBezTo>
                    <a:cubicBezTo>
                      <a:pt x="133" y="15"/>
                      <a:pt x="110" y="0"/>
                      <a:pt x="59" y="11"/>
                    </a:cubicBezTo>
                    <a:cubicBezTo>
                      <a:pt x="27" y="18"/>
                      <a:pt x="8" y="16"/>
                      <a:pt x="0" y="14"/>
                    </a:cubicBezTo>
                    <a:cubicBezTo>
                      <a:pt x="4" y="22"/>
                      <a:pt x="18" y="40"/>
                      <a:pt x="46" y="41"/>
                    </a:cubicBezTo>
                    <a:cubicBezTo>
                      <a:pt x="61" y="41"/>
                      <a:pt x="73" y="34"/>
                      <a:pt x="8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49"/>
              <p:cNvSpPr>
                <a:spLocks/>
              </p:cNvSpPr>
              <p:nvPr/>
            </p:nvSpPr>
            <p:spPr bwMode="auto">
              <a:xfrm>
                <a:off x="7067550" y="4105275"/>
                <a:ext cx="161925" cy="249237"/>
              </a:xfrm>
              <a:custGeom>
                <a:avLst/>
                <a:gdLst>
                  <a:gd name="T0" fmla="*/ 8 w 43"/>
                  <a:gd name="T1" fmla="*/ 31 h 66"/>
                  <a:gd name="T2" fmla="*/ 14 w 43"/>
                  <a:gd name="T3" fmla="*/ 66 h 66"/>
                  <a:gd name="T4" fmla="*/ 24 w 43"/>
                  <a:gd name="T5" fmla="*/ 36 h 66"/>
                  <a:gd name="T6" fmla="*/ 43 w 43"/>
                  <a:gd name="T7" fmla="*/ 0 h 66"/>
                  <a:gd name="T8" fmla="*/ 8 w 43"/>
                  <a:gd name="T9" fmla="*/ 31 h 66"/>
                </a:gdLst>
                <a:ahLst/>
                <a:cxnLst>
                  <a:cxn ang="0">
                    <a:pos x="T0" y="T1"/>
                  </a:cxn>
                  <a:cxn ang="0">
                    <a:pos x="T2" y="T3"/>
                  </a:cxn>
                  <a:cxn ang="0">
                    <a:pos x="T4" y="T5"/>
                  </a:cxn>
                  <a:cxn ang="0">
                    <a:pos x="T6" y="T7"/>
                  </a:cxn>
                  <a:cxn ang="0">
                    <a:pos x="T8" y="T9"/>
                  </a:cxn>
                </a:cxnLst>
                <a:rect l="0" t="0" r="r" b="b"/>
                <a:pathLst>
                  <a:path w="43" h="66">
                    <a:moveTo>
                      <a:pt x="8" y="31"/>
                    </a:moveTo>
                    <a:cubicBezTo>
                      <a:pt x="0" y="50"/>
                      <a:pt x="10" y="62"/>
                      <a:pt x="14" y="66"/>
                    </a:cubicBezTo>
                    <a:cubicBezTo>
                      <a:pt x="16" y="63"/>
                      <a:pt x="21" y="54"/>
                      <a:pt x="24" y="36"/>
                    </a:cubicBezTo>
                    <a:cubicBezTo>
                      <a:pt x="30" y="8"/>
                      <a:pt x="43" y="0"/>
                      <a:pt x="43" y="0"/>
                    </a:cubicBezTo>
                    <a:cubicBezTo>
                      <a:pt x="32" y="3"/>
                      <a:pt x="15" y="15"/>
                      <a:pt x="8"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50"/>
              <p:cNvSpPr>
                <a:spLocks/>
              </p:cNvSpPr>
              <p:nvPr/>
            </p:nvSpPr>
            <p:spPr bwMode="auto">
              <a:xfrm>
                <a:off x="7131050" y="4110038"/>
                <a:ext cx="103188" cy="249237"/>
              </a:xfrm>
              <a:custGeom>
                <a:avLst/>
                <a:gdLst>
                  <a:gd name="T0" fmla="*/ 23 w 27"/>
                  <a:gd name="T1" fmla="*/ 25 h 66"/>
                  <a:gd name="T2" fmla="*/ 23 w 27"/>
                  <a:gd name="T3" fmla="*/ 10 h 66"/>
                  <a:gd name="T4" fmla="*/ 27 w 27"/>
                  <a:gd name="T5" fmla="*/ 0 h 66"/>
                  <a:gd name="T6" fmla="*/ 10 w 27"/>
                  <a:gd name="T7" fmla="*/ 36 h 66"/>
                  <a:gd name="T8" fmla="*/ 0 w 27"/>
                  <a:gd name="T9" fmla="*/ 66 h 66"/>
                  <a:gd name="T10" fmla="*/ 23 w 27"/>
                  <a:gd name="T11" fmla="*/ 48 h 66"/>
                  <a:gd name="T12" fmla="*/ 23 w 27"/>
                  <a:gd name="T13" fmla="*/ 25 h 66"/>
                </a:gdLst>
                <a:ahLst/>
                <a:cxnLst>
                  <a:cxn ang="0">
                    <a:pos x="T0" y="T1"/>
                  </a:cxn>
                  <a:cxn ang="0">
                    <a:pos x="T2" y="T3"/>
                  </a:cxn>
                  <a:cxn ang="0">
                    <a:pos x="T4" y="T5"/>
                  </a:cxn>
                  <a:cxn ang="0">
                    <a:pos x="T6" y="T7"/>
                  </a:cxn>
                  <a:cxn ang="0">
                    <a:pos x="T8" y="T9"/>
                  </a:cxn>
                  <a:cxn ang="0">
                    <a:pos x="T10" y="T11"/>
                  </a:cxn>
                  <a:cxn ang="0">
                    <a:pos x="T12" y="T13"/>
                  </a:cxn>
                </a:cxnLst>
                <a:rect l="0" t="0" r="r" b="b"/>
                <a:pathLst>
                  <a:path w="27" h="66">
                    <a:moveTo>
                      <a:pt x="23" y="25"/>
                    </a:moveTo>
                    <a:cubicBezTo>
                      <a:pt x="23" y="20"/>
                      <a:pt x="22" y="15"/>
                      <a:pt x="23" y="10"/>
                    </a:cubicBezTo>
                    <a:cubicBezTo>
                      <a:pt x="24" y="6"/>
                      <a:pt x="25" y="2"/>
                      <a:pt x="27" y="0"/>
                    </a:cubicBezTo>
                    <a:cubicBezTo>
                      <a:pt x="27" y="0"/>
                      <a:pt x="15" y="8"/>
                      <a:pt x="10" y="36"/>
                    </a:cubicBezTo>
                    <a:cubicBezTo>
                      <a:pt x="8" y="53"/>
                      <a:pt x="3" y="62"/>
                      <a:pt x="0" y="66"/>
                    </a:cubicBezTo>
                    <a:cubicBezTo>
                      <a:pt x="5" y="65"/>
                      <a:pt x="17" y="62"/>
                      <a:pt x="23" y="48"/>
                    </a:cubicBezTo>
                    <a:cubicBezTo>
                      <a:pt x="26" y="40"/>
                      <a:pt x="25" y="33"/>
                      <a:pt x="2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51"/>
              <p:cNvSpPr>
                <a:spLocks/>
              </p:cNvSpPr>
              <p:nvPr/>
            </p:nvSpPr>
            <p:spPr bwMode="auto">
              <a:xfrm>
                <a:off x="6602413" y="4097338"/>
                <a:ext cx="136525" cy="254000"/>
              </a:xfrm>
              <a:custGeom>
                <a:avLst/>
                <a:gdLst>
                  <a:gd name="T0" fmla="*/ 7 w 36"/>
                  <a:gd name="T1" fmla="*/ 46 h 67"/>
                  <a:gd name="T2" fmla="*/ 36 w 36"/>
                  <a:gd name="T3" fmla="*/ 67 h 67"/>
                  <a:gd name="T4" fmla="*/ 22 w 36"/>
                  <a:gd name="T5" fmla="*/ 38 h 67"/>
                  <a:gd name="T6" fmla="*/ 10 w 36"/>
                  <a:gd name="T7" fmla="*/ 0 h 67"/>
                  <a:gd name="T8" fmla="*/ 7 w 36"/>
                  <a:gd name="T9" fmla="*/ 46 h 67"/>
                </a:gdLst>
                <a:ahLst/>
                <a:cxnLst>
                  <a:cxn ang="0">
                    <a:pos x="T0" y="T1"/>
                  </a:cxn>
                  <a:cxn ang="0">
                    <a:pos x="T2" y="T3"/>
                  </a:cxn>
                  <a:cxn ang="0">
                    <a:pos x="T4" y="T5"/>
                  </a:cxn>
                  <a:cxn ang="0">
                    <a:pos x="T6" y="T7"/>
                  </a:cxn>
                  <a:cxn ang="0">
                    <a:pos x="T8" y="T9"/>
                  </a:cxn>
                </a:cxnLst>
                <a:rect l="0" t="0" r="r" b="b"/>
                <a:pathLst>
                  <a:path w="36" h="67">
                    <a:moveTo>
                      <a:pt x="7" y="46"/>
                    </a:moveTo>
                    <a:cubicBezTo>
                      <a:pt x="15" y="65"/>
                      <a:pt x="31" y="67"/>
                      <a:pt x="36" y="67"/>
                    </a:cubicBezTo>
                    <a:cubicBezTo>
                      <a:pt x="35" y="63"/>
                      <a:pt x="32" y="53"/>
                      <a:pt x="22" y="38"/>
                    </a:cubicBezTo>
                    <a:cubicBezTo>
                      <a:pt x="6" y="14"/>
                      <a:pt x="10" y="0"/>
                      <a:pt x="10" y="0"/>
                    </a:cubicBezTo>
                    <a:cubicBezTo>
                      <a:pt x="4" y="10"/>
                      <a:pt x="0" y="30"/>
                      <a:pt x="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52"/>
              <p:cNvSpPr>
                <a:spLocks/>
              </p:cNvSpPr>
              <p:nvPr/>
            </p:nvSpPr>
            <p:spPr bwMode="auto">
              <a:xfrm>
                <a:off x="6632575" y="4094163"/>
                <a:ext cx="150813" cy="249237"/>
              </a:xfrm>
              <a:custGeom>
                <a:avLst/>
                <a:gdLst>
                  <a:gd name="T0" fmla="*/ 19 w 40"/>
                  <a:gd name="T1" fmla="*/ 21 h 66"/>
                  <a:gd name="T2" fmla="*/ 7 w 40"/>
                  <a:gd name="T3" fmla="*/ 10 h 66"/>
                  <a:gd name="T4" fmla="*/ 3 w 40"/>
                  <a:gd name="T5" fmla="*/ 0 h 66"/>
                  <a:gd name="T6" fmla="*/ 17 w 40"/>
                  <a:gd name="T7" fmla="*/ 38 h 66"/>
                  <a:gd name="T8" fmla="*/ 31 w 40"/>
                  <a:gd name="T9" fmla="*/ 66 h 66"/>
                  <a:gd name="T10" fmla="*/ 34 w 40"/>
                  <a:gd name="T11" fmla="*/ 37 h 66"/>
                  <a:gd name="T12" fmla="*/ 19 w 40"/>
                  <a:gd name="T13" fmla="*/ 21 h 66"/>
                </a:gdLst>
                <a:ahLst/>
                <a:cxnLst>
                  <a:cxn ang="0">
                    <a:pos x="T0" y="T1"/>
                  </a:cxn>
                  <a:cxn ang="0">
                    <a:pos x="T2" y="T3"/>
                  </a:cxn>
                  <a:cxn ang="0">
                    <a:pos x="T4" y="T5"/>
                  </a:cxn>
                  <a:cxn ang="0">
                    <a:pos x="T6" y="T7"/>
                  </a:cxn>
                  <a:cxn ang="0">
                    <a:pos x="T8" y="T9"/>
                  </a:cxn>
                  <a:cxn ang="0">
                    <a:pos x="T10" y="T11"/>
                  </a:cxn>
                  <a:cxn ang="0">
                    <a:pos x="T12" y="T13"/>
                  </a:cxn>
                </a:cxnLst>
                <a:rect l="0" t="0" r="r" b="b"/>
                <a:pathLst>
                  <a:path w="40" h="66">
                    <a:moveTo>
                      <a:pt x="19" y="21"/>
                    </a:moveTo>
                    <a:cubicBezTo>
                      <a:pt x="14" y="18"/>
                      <a:pt x="10" y="14"/>
                      <a:pt x="7" y="10"/>
                    </a:cubicBezTo>
                    <a:cubicBezTo>
                      <a:pt x="5" y="7"/>
                      <a:pt x="4" y="3"/>
                      <a:pt x="3" y="0"/>
                    </a:cubicBezTo>
                    <a:cubicBezTo>
                      <a:pt x="3" y="0"/>
                      <a:pt x="0" y="15"/>
                      <a:pt x="17" y="38"/>
                    </a:cubicBezTo>
                    <a:cubicBezTo>
                      <a:pt x="27" y="52"/>
                      <a:pt x="30" y="61"/>
                      <a:pt x="31" y="66"/>
                    </a:cubicBezTo>
                    <a:cubicBezTo>
                      <a:pt x="34" y="62"/>
                      <a:pt x="40" y="51"/>
                      <a:pt x="34" y="37"/>
                    </a:cubicBezTo>
                    <a:cubicBezTo>
                      <a:pt x="31" y="30"/>
                      <a:pt x="25" y="25"/>
                      <a:pt x="19"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53"/>
              <p:cNvSpPr>
                <a:spLocks/>
              </p:cNvSpPr>
              <p:nvPr/>
            </p:nvSpPr>
            <p:spPr bwMode="auto">
              <a:xfrm>
                <a:off x="6251575" y="4570413"/>
                <a:ext cx="244475" cy="161925"/>
              </a:xfrm>
              <a:custGeom>
                <a:avLst/>
                <a:gdLst>
                  <a:gd name="T0" fmla="*/ 31 w 65"/>
                  <a:gd name="T1" fmla="*/ 35 h 43"/>
                  <a:gd name="T2" fmla="*/ 65 w 65"/>
                  <a:gd name="T3" fmla="*/ 30 h 43"/>
                  <a:gd name="T4" fmla="*/ 35 w 65"/>
                  <a:gd name="T5" fmla="*/ 19 h 43"/>
                  <a:gd name="T6" fmla="*/ 0 w 65"/>
                  <a:gd name="T7" fmla="*/ 0 h 43"/>
                  <a:gd name="T8" fmla="*/ 31 w 65"/>
                  <a:gd name="T9" fmla="*/ 35 h 43"/>
                </a:gdLst>
                <a:ahLst/>
                <a:cxnLst>
                  <a:cxn ang="0">
                    <a:pos x="T0" y="T1"/>
                  </a:cxn>
                  <a:cxn ang="0">
                    <a:pos x="T2" y="T3"/>
                  </a:cxn>
                  <a:cxn ang="0">
                    <a:pos x="T4" y="T5"/>
                  </a:cxn>
                  <a:cxn ang="0">
                    <a:pos x="T6" y="T7"/>
                  </a:cxn>
                  <a:cxn ang="0">
                    <a:pos x="T8" y="T9"/>
                  </a:cxn>
                </a:cxnLst>
                <a:rect l="0" t="0" r="r" b="b"/>
                <a:pathLst>
                  <a:path w="65" h="43">
                    <a:moveTo>
                      <a:pt x="31" y="35"/>
                    </a:moveTo>
                    <a:cubicBezTo>
                      <a:pt x="49" y="43"/>
                      <a:pt x="62" y="33"/>
                      <a:pt x="65" y="30"/>
                    </a:cubicBezTo>
                    <a:cubicBezTo>
                      <a:pt x="62" y="27"/>
                      <a:pt x="53" y="23"/>
                      <a:pt x="35" y="19"/>
                    </a:cubicBezTo>
                    <a:cubicBezTo>
                      <a:pt x="7" y="13"/>
                      <a:pt x="0" y="0"/>
                      <a:pt x="0" y="0"/>
                    </a:cubicBezTo>
                    <a:cubicBezTo>
                      <a:pt x="3" y="12"/>
                      <a:pt x="14" y="28"/>
                      <a:pt x="31"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54"/>
              <p:cNvSpPr>
                <a:spLocks/>
              </p:cNvSpPr>
              <p:nvPr/>
            </p:nvSpPr>
            <p:spPr bwMode="auto">
              <a:xfrm>
                <a:off x="6251575" y="4570413"/>
                <a:ext cx="249238" cy="98425"/>
              </a:xfrm>
              <a:custGeom>
                <a:avLst/>
                <a:gdLst>
                  <a:gd name="T0" fmla="*/ 26 w 66"/>
                  <a:gd name="T1" fmla="*/ 3 h 26"/>
                  <a:gd name="T2" fmla="*/ 10 w 66"/>
                  <a:gd name="T3" fmla="*/ 3 h 26"/>
                  <a:gd name="T4" fmla="*/ 0 w 66"/>
                  <a:gd name="T5" fmla="*/ 0 h 26"/>
                  <a:gd name="T6" fmla="*/ 36 w 66"/>
                  <a:gd name="T7" fmla="*/ 16 h 26"/>
                  <a:gd name="T8" fmla="*/ 66 w 66"/>
                  <a:gd name="T9" fmla="*/ 26 h 26"/>
                  <a:gd name="T10" fmla="*/ 48 w 66"/>
                  <a:gd name="T11" fmla="*/ 3 h 26"/>
                  <a:gd name="T12" fmla="*/ 26 w 66"/>
                  <a:gd name="T13" fmla="*/ 3 h 26"/>
                </a:gdLst>
                <a:ahLst/>
                <a:cxnLst>
                  <a:cxn ang="0">
                    <a:pos x="T0" y="T1"/>
                  </a:cxn>
                  <a:cxn ang="0">
                    <a:pos x="T2" y="T3"/>
                  </a:cxn>
                  <a:cxn ang="0">
                    <a:pos x="T4" y="T5"/>
                  </a:cxn>
                  <a:cxn ang="0">
                    <a:pos x="T6" y="T7"/>
                  </a:cxn>
                  <a:cxn ang="0">
                    <a:pos x="T8" y="T9"/>
                  </a:cxn>
                  <a:cxn ang="0">
                    <a:pos x="T10" y="T11"/>
                  </a:cxn>
                  <a:cxn ang="0">
                    <a:pos x="T12" y="T13"/>
                  </a:cxn>
                </a:cxnLst>
                <a:rect l="0" t="0" r="r" b="b"/>
                <a:pathLst>
                  <a:path w="66" h="26">
                    <a:moveTo>
                      <a:pt x="26" y="3"/>
                    </a:moveTo>
                    <a:cubicBezTo>
                      <a:pt x="20" y="4"/>
                      <a:pt x="15" y="5"/>
                      <a:pt x="10" y="3"/>
                    </a:cubicBezTo>
                    <a:cubicBezTo>
                      <a:pt x="6" y="2"/>
                      <a:pt x="3" y="1"/>
                      <a:pt x="0" y="0"/>
                    </a:cubicBezTo>
                    <a:cubicBezTo>
                      <a:pt x="0" y="0"/>
                      <a:pt x="8" y="12"/>
                      <a:pt x="36" y="16"/>
                    </a:cubicBezTo>
                    <a:cubicBezTo>
                      <a:pt x="54" y="19"/>
                      <a:pt x="63" y="23"/>
                      <a:pt x="66" y="26"/>
                    </a:cubicBezTo>
                    <a:cubicBezTo>
                      <a:pt x="66" y="21"/>
                      <a:pt x="62" y="9"/>
                      <a:pt x="48" y="3"/>
                    </a:cubicBezTo>
                    <a:cubicBezTo>
                      <a:pt x="41" y="1"/>
                      <a:pt x="33" y="2"/>
                      <a:pt x="2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155"/>
              <p:cNvSpPr>
                <a:spLocks/>
              </p:cNvSpPr>
              <p:nvPr/>
            </p:nvSpPr>
            <p:spPr bwMode="auto">
              <a:xfrm>
                <a:off x="7426325" y="4510088"/>
                <a:ext cx="254000" cy="136525"/>
              </a:xfrm>
              <a:custGeom>
                <a:avLst/>
                <a:gdLst>
                  <a:gd name="T0" fmla="*/ 20 w 67"/>
                  <a:gd name="T1" fmla="*/ 7 h 36"/>
                  <a:gd name="T2" fmla="*/ 0 w 67"/>
                  <a:gd name="T3" fmla="*/ 36 h 36"/>
                  <a:gd name="T4" fmla="*/ 29 w 67"/>
                  <a:gd name="T5" fmla="*/ 22 h 36"/>
                  <a:gd name="T6" fmla="*/ 67 w 67"/>
                  <a:gd name="T7" fmla="*/ 10 h 36"/>
                  <a:gd name="T8" fmla="*/ 20 w 67"/>
                  <a:gd name="T9" fmla="*/ 7 h 36"/>
                </a:gdLst>
                <a:ahLst/>
                <a:cxnLst>
                  <a:cxn ang="0">
                    <a:pos x="T0" y="T1"/>
                  </a:cxn>
                  <a:cxn ang="0">
                    <a:pos x="T2" y="T3"/>
                  </a:cxn>
                  <a:cxn ang="0">
                    <a:pos x="T4" y="T5"/>
                  </a:cxn>
                  <a:cxn ang="0">
                    <a:pos x="T6" y="T7"/>
                  </a:cxn>
                  <a:cxn ang="0">
                    <a:pos x="T8" y="T9"/>
                  </a:cxn>
                </a:cxnLst>
                <a:rect l="0" t="0" r="r" b="b"/>
                <a:pathLst>
                  <a:path w="67" h="36">
                    <a:moveTo>
                      <a:pt x="20" y="7"/>
                    </a:moveTo>
                    <a:cubicBezTo>
                      <a:pt x="2" y="15"/>
                      <a:pt x="0" y="31"/>
                      <a:pt x="0" y="36"/>
                    </a:cubicBezTo>
                    <a:cubicBezTo>
                      <a:pt x="4" y="35"/>
                      <a:pt x="14" y="32"/>
                      <a:pt x="29" y="22"/>
                    </a:cubicBezTo>
                    <a:cubicBezTo>
                      <a:pt x="52" y="6"/>
                      <a:pt x="67" y="10"/>
                      <a:pt x="67" y="10"/>
                    </a:cubicBezTo>
                    <a:cubicBezTo>
                      <a:pt x="57" y="4"/>
                      <a:pt x="37"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56"/>
              <p:cNvSpPr>
                <a:spLocks/>
              </p:cNvSpPr>
              <p:nvPr/>
            </p:nvSpPr>
            <p:spPr bwMode="auto">
              <a:xfrm>
                <a:off x="7434263" y="4540250"/>
                <a:ext cx="246063" cy="150812"/>
              </a:xfrm>
              <a:custGeom>
                <a:avLst/>
                <a:gdLst>
                  <a:gd name="T0" fmla="*/ 45 w 65"/>
                  <a:gd name="T1" fmla="*/ 19 h 40"/>
                  <a:gd name="T2" fmla="*/ 55 w 65"/>
                  <a:gd name="T3" fmla="*/ 7 h 40"/>
                  <a:gd name="T4" fmla="*/ 65 w 65"/>
                  <a:gd name="T5" fmla="*/ 3 h 40"/>
                  <a:gd name="T6" fmla="*/ 28 w 65"/>
                  <a:gd name="T7" fmla="*/ 17 h 40"/>
                  <a:gd name="T8" fmla="*/ 0 w 65"/>
                  <a:gd name="T9" fmla="*/ 31 h 40"/>
                  <a:gd name="T10" fmla="*/ 29 w 65"/>
                  <a:gd name="T11" fmla="*/ 34 h 40"/>
                  <a:gd name="T12" fmla="*/ 45 w 65"/>
                  <a:gd name="T13" fmla="*/ 19 h 40"/>
                </a:gdLst>
                <a:ahLst/>
                <a:cxnLst>
                  <a:cxn ang="0">
                    <a:pos x="T0" y="T1"/>
                  </a:cxn>
                  <a:cxn ang="0">
                    <a:pos x="T2" y="T3"/>
                  </a:cxn>
                  <a:cxn ang="0">
                    <a:pos x="T4" y="T5"/>
                  </a:cxn>
                  <a:cxn ang="0">
                    <a:pos x="T6" y="T7"/>
                  </a:cxn>
                  <a:cxn ang="0">
                    <a:pos x="T8" y="T9"/>
                  </a:cxn>
                  <a:cxn ang="0">
                    <a:pos x="T10" y="T11"/>
                  </a:cxn>
                  <a:cxn ang="0">
                    <a:pos x="T12" y="T13"/>
                  </a:cxn>
                </a:cxnLst>
                <a:rect l="0" t="0" r="r" b="b"/>
                <a:pathLst>
                  <a:path w="65" h="40">
                    <a:moveTo>
                      <a:pt x="45" y="19"/>
                    </a:moveTo>
                    <a:cubicBezTo>
                      <a:pt x="48" y="14"/>
                      <a:pt x="51" y="10"/>
                      <a:pt x="55" y="7"/>
                    </a:cubicBezTo>
                    <a:cubicBezTo>
                      <a:pt x="59" y="5"/>
                      <a:pt x="62" y="4"/>
                      <a:pt x="65" y="3"/>
                    </a:cubicBezTo>
                    <a:cubicBezTo>
                      <a:pt x="65" y="3"/>
                      <a:pt x="51" y="0"/>
                      <a:pt x="28" y="17"/>
                    </a:cubicBezTo>
                    <a:cubicBezTo>
                      <a:pt x="14" y="27"/>
                      <a:pt x="4" y="30"/>
                      <a:pt x="0" y="31"/>
                    </a:cubicBezTo>
                    <a:cubicBezTo>
                      <a:pt x="4" y="34"/>
                      <a:pt x="15" y="40"/>
                      <a:pt x="29" y="34"/>
                    </a:cubicBezTo>
                    <a:cubicBezTo>
                      <a:pt x="36" y="31"/>
                      <a:pt x="41" y="25"/>
                      <a:pt x="45"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57"/>
              <p:cNvSpPr>
                <a:spLocks/>
              </p:cNvSpPr>
              <p:nvPr/>
            </p:nvSpPr>
            <p:spPr bwMode="auto">
              <a:xfrm>
                <a:off x="6851650" y="4605338"/>
                <a:ext cx="227013" cy="944562"/>
              </a:xfrm>
              <a:custGeom>
                <a:avLst/>
                <a:gdLst>
                  <a:gd name="T0" fmla="*/ 20 w 60"/>
                  <a:gd name="T1" fmla="*/ 123 h 250"/>
                  <a:gd name="T2" fmla="*/ 38 w 60"/>
                  <a:gd name="T3" fmla="*/ 107 h 250"/>
                  <a:gd name="T4" fmla="*/ 60 w 60"/>
                  <a:gd name="T5" fmla="*/ 64 h 250"/>
                  <a:gd name="T6" fmla="*/ 57 w 60"/>
                  <a:gd name="T7" fmla="*/ 61 h 250"/>
                  <a:gd name="T8" fmla="*/ 28 w 60"/>
                  <a:gd name="T9" fmla="*/ 100 h 250"/>
                  <a:gd name="T10" fmla="*/ 19 w 60"/>
                  <a:gd name="T11" fmla="*/ 107 h 250"/>
                  <a:gd name="T12" fmla="*/ 29 w 60"/>
                  <a:gd name="T13" fmla="*/ 3 h 250"/>
                  <a:gd name="T14" fmla="*/ 21 w 60"/>
                  <a:gd name="T15" fmla="*/ 0 h 250"/>
                  <a:gd name="T16" fmla="*/ 0 w 60"/>
                  <a:gd name="T17" fmla="*/ 130 h 250"/>
                  <a:gd name="T18" fmla="*/ 24 w 60"/>
                  <a:gd name="T19" fmla="*/ 250 h 250"/>
                  <a:gd name="T20" fmla="*/ 57 w 60"/>
                  <a:gd name="T21" fmla="*/ 248 h 250"/>
                  <a:gd name="T22" fmla="*/ 21 w 60"/>
                  <a:gd name="T23" fmla="*/ 131 h 250"/>
                  <a:gd name="T24" fmla="*/ 20 w 60"/>
                  <a:gd name="T25" fmla="*/ 12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250">
                    <a:moveTo>
                      <a:pt x="20" y="123"/>
                    </a:moveTo>
                    <a:cubicBezTo>
                      <a:pt x="26" y="119"/>
                      <a:pt x="32" y="113"/>
                      <a:pt x="38" y="107"/>
                    </a:cubicBezTo>
                    <a:cubicBezTo>
                      <a:pt x="53" y="90"/>
                      <a:pt x="60" y="64"/>
                      <a:pt x="60" y="64"/>
                    </a:cubicBezTo>
                    <a:cubicBezTo>
                      <a:pt x="57" y="61"/>
                      <a:pt x="57" y="61"/>
                      <a:pt x="57" y="61"/>
                    </a:cubicBezTo>
                    <a:cubicBezTo>
                      <a:pt x="57" y="61"/>
                      <a:pt x="46" y="86"/>
                      <a:pt x="28" y="100"/>
                    </a:cubicBezTo>
                    <a:cubicBezTo>
                      <a:pt x="25" y="102"/>
                      <a:pt x="22" y="105"/>
                      <a:pt x="19" y="107"/>
                    </a:cubicBezTo>
                    <a:cubicBezTo>
                      <a:pt x="17" y="53"/>
                      <a:pt x="26" y="13"/>
                      <a:pt x="29" y="3"/>
                    </a:cubicBezTo>
                    <a:cubicBezTo>
                      <a:pt x="21" y="0"/>
                      <a:pt x="21" y="0"/>
                      <a:pt x="21" y="0"/>
                    </a:cubicBezTo>
                    <a:cubicBezTo>
                      <a:pt x="21" y="0"/>
                      <a:pt x="0" y="55"/>
                      <a:pt x="0" y="130"/>
                    </a:cubicBezTo>
                    <a:cubicBezTo>
                      <a:pt x="0" y="189"/>
                      <a:pt x="24" y="250"/>
                      <a:pt x="24" y="250"/>
                    </a:cubicBezTo>
                    <a:cubicBezTo>
                      <a:pt x="57" y="248"/>
                      <a:pt x="57" y="248"/>
                      <a:pt x="57" y="248"/>
                    </a:cubicBezTo>
                    <a:cubicBezTo>
                      <a:pt x="57" y="248"/>
                      <a:pt x="27" y="190"/>
                      <a:pt x="21" y="131"/>
                    </a:cubicBezTo>
                    <a:cubicBezTo>
                      <a:pt x="20" y="128"/>
                      <a:pt x="20" y="126"/>
                      <a:pt x="20"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4" name="组合 13"/>
            <p:cNvGrpSpPr/>
            <p:nvPr/>
          </p:nvGrpSpPr>
          <p:grpSpPr>
            <a:xfrm>
              <a:off x="7282171" y="1569790"/>
              <a:ext cx="3806743" cy="4030913"/>
              <a:chOff x="6251575" y="4037013"/>
              <a:chExt cx="1428751" cy="1512887"/>
            </a:xfrm>
            <a:solidFill>
              <a:srgbClr val="FFCF01"/>
            </a:solidFill>
          </p:grpSpPr>
          <p:sp>
            <p:nvSpPr>
              <p:cNvPr id="15" name="Freeform 139"/>
              <p:cNvSpPr>
                <a:spLocks/>
              </p:cNvSpPr>
              <p:nvPr/>
            </p:nvSpPr>
            <p:spPr bwMode="auto">
              <a:xfrm>
                <a:off x="6807200" y="4037013"/>
                <a:ext cx="153988" cy="506412"/>
              </a:xfrm>
              <a:custGeom>
                <a:avLst/>
                <a:gdLst>
                  <a:gd name="T0" fmla="*/ 1 w 41"/>
                  <a:gd name="T1" fmla="*/ 77 h 134"/>
                  <a:gd name="T2" fmla="*/ 33 w 41"/>
                  <a:gd name="T3" fmla="*/ 134 h 134"/>
                  <a:gd name="T4" fmla="*/ 32 w 41"/>
                  <a:gd name="T5" fmla="*/ 74 h 134"/>
                  <a:gd name="T6" fmla="*/ 41 w 41"/>
                  <a:gd name="T7" fmla="*/ 0 h 134"/>
                  <a:gd name="T8" fmla="*/ 1 w 41"/>
                  <a:gd name="T9" fmla="*/ 77 h 134"/>
                </a:gdLst>
                <a:ahLst/>
                <a:cxnLst>
                  <a:cxn ang="0">
                    <a:pos x="T0" y="T1"/>
                  </a:cxn>
                  <a:cxn ang="0">
                    <a:pos x="T2" y="T3"/>
                  </a:cxn>
                  <a:cxn ang="0">
                    <a:pos x="T4" y="T5"/>
                  </a:cxn>
                  <a:cxn ang="0">
                    <a:pos x="T6" y="T7"/>
                  </a:cxn>
                  <a:cxn ang="0">
                    <a:pos x="T8" y="T9"/>
                  </a:cxn>
                </a:cxnLst>
                <a:rect l="0" t="0" r="r" b="b"/>
                <a:pathLst>
                  <a:path w="41" h="134">
                    <a:moveTo>
                      <a:pt x="1" y="77"/>
                    </a:moveTo>
                    <a:cubicBezTo>
                      <a:pt x="0" y="114"/>
                      <a:pt x="25" y="130"/>
                      <a:pt x="33" y="134"/>
                    </a:cubicBezTo>
                    <a:cubicBezTo>
                      <a:pt x="36" y="126"/>
                      <a:pt x="38" y="107"/>
                      <a:pt x="32" y="74"/>
                    </a:cubicBezTo>
                    <a:cubicBezTo>
                      <a:pt x="24" y="22"/>
                      <a:pt x="41" y="0"/>
                      <a:pt x="41" y="0"/>
                    </a:cubicBezTo>
                    <a:cubicBezTo>
                      <a:pt x="24" y="13"/>
                      <a:pt x="2" y="44"/>
                      <a:pt x="1" y="77"/>
                    </a:cubicBez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40"/>
              <p:cNvSpPr>
                <a:spLocks/>
              </p:cNvSpPr>
              <p:nvPr/>
            </p:nvSpPr>
            <p:spPr bwMode="auto">
              <a:xfrm>
                <a:off x="6911975" y="4037013"/>
                <a:ext cx="150813" cy="503237"/>
              </a:xfrm>
              <a:custGeom>
                <a:avLst/>
                <a:gdLst>
                  <a:gd name="T0" fmla="*/ 26 w 40"/>
                  <a:gd name="T1" fmla="*/ 47 h 133"/>
                  <a:gd name="T2" fmla="*/ 15 w 40"/>
                  <a:gd name="T3" fmla="*/ 21 h 133"/>
                  <a:gd name="T4" fmla="*/ 15 w 40"/>
                  <a:gd name="T5" fmla="*/ 0 h 133"/>
                  <a:gd name="T6" fmla="*/ 10 w 40"/>
                  <a:gd name="T7" fmla="*/ 74 h 133"/>
                  <a:gd name="T8" fmla="*/ 13 w 40"/>
                  <a:gd name="T9" fmla="*/ 133 h 133"/>
                  <a:gd name="T10" fmla="*/ 40 w 40"/>
                  <a:gd name="T11" fmla="*/ 86 h 133"/>
                  <a:gd name="T12" fmla="*/ 26 w 40"/>
                  <a:gd name="T13" fmla="*/ 47 h 133"/>
                </a:gdLst>
                <a:ahLst/>
                <a:cxnLst>
                  <a:cxn ang="0">
                    <a:pos x="T0" y="T1"/>
                  </a:cxn>
                  <a:cxn ang="0">
                    <a:pos x="T2" y="T3"/>
                  </a:cxn>
                  <a:cxn ang="0">
                    <a:pos x="T4" y="T5"/>
                  </a:cxn>
                  <a:cxn ang="0">
                    <a:pos x="T6" y="T7"/>
                  </a:cxn>
                  <a:cxn ang="0">
                    <a:pos x="T8" y="T9"/>
                  </a:cxn>
                  <a:cxn ang="0">
                    <a:pos x="T10" y="T11"/>
                  </a:cxn>
                  <a:cxn ang="0">
                    <a:pos x="T12" y="T13"/>
                  </a:cxn>
                </a:cxnLst>
                <a:rect l="0" t="0" r="r" b="b"/>
                <a:pathLst>
                  <a:path w="40" h="133">
                    <a:moveTo>
                      <a:pt x="26" y="47"/>
                    </a:moveTo>
                    <a:cubicBezTo>
                      <a:pt x="21" y="38"/>
                      <a:pt x="16" y="29"/>
                      <a:pt x="15" y="21"/>
                    </a:cubicBezTo>
                    <a:cubicBezTo>
                      <a:pt x="14" y="13"/>
                      <a:pt x="14" y="6"/>
                      <a:pt x="15" y="0"/>
                    </a:cubicBezTo>
                    <a:cubicBezTo>
                      <a:pt x="15" y="0"/>
                      <a:pt x="0" y="23"/>
                      <a:pt x="10" y="74"/>
                    </a:cubicBezTo>
                    <a:cubicBezTo>
                      <a:pt x="17" y="106"/>
                      <a:pt x="15" y="124"/>
                      <a:pt x="13" y="133"/>
                    </a:cubicBezTo>
                    <a:cubicBezTo>
                      <a:pt x="21" y="128"/>
                      <a:pt x="40" y="115"/>
                      <a:pt x="40" y="86"/>
                    </a:cubicBezTo>
                    <a:cubicBezTo>
                      <a:pt x="40" y="72"/>
                      <a:pt x="33" y="59"/>
                      <a:pt x="26" y="47"/>
                    </a:cubicBez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41"/>
              <p:cNvSpPr>
                <a:spLocks/>
              </p:cNvSpPr>
              <p:nvPr/>
            </p:nvSpPr>
            <p:spPr bwMode="auto">
              <a:xfrm>
                <a:off x="6432550" y="4310063"/>
                <a:ext cx="347663" cy="411162"/>
              </a:xfrm>
              <a:custGeom>
                <a:avLst/>
                <a:gdLst>
                  <a:gd name="T0" fmla="*/ 29 w 92"/>
                  <a:gd name="T1" fmla="*/ 83 h 109"/>
                  <a:gd name="T2" fmla="*/ 92 w 92"/>
                  <a:gd name="T3" fmla="*/ 99 h 109"/>
                  <a:gd name="T4" fmla="*/ 48 w 92"/>
                  <a:gd name="T5" fmla="*/ 58 h 109"/>
                  <a:gd name="T6" fmla="*/ 3 w 92"/>
                  <a:gd name="T7" fmla="*/ 0 h 109"/>
                  <a:gd name="T8" fmla="*/ 29 w 92"/>
                  <a:gd name="T9" fmla="*/ 83 h 109"/>
                </a:gdLst>
                <a:ahLst/>
                <a:cxnLst>
                  <a:cxn ang="0">
                    <a:pos x="T0" y="T1"/>
                  </a:cxn>
                  <a:cxn ang="0">
                    <a:pos x="T2" y="T3"/>
                  </a:cxn>
                  <a:cxn ang="0">
                    <a:pos x="T4" y="T5"/>
                  </a:cxn>
                  <a:cxn ang="0">
                    <a:pos x="T6" y="T7"/>
                  </a:cxn>
                  <a:cxn ang="0">
                    <a:pos x="T8" y="T9"/>
                  </a:cxn>
                </a:cxnLst>
                <a:rect l="0" t="0" r="r" b="b"/>
                <a:pathLst>
                  <a:path w="92" h="109">
                    <a:moveTo>
                      <a:pt x="29" y="83"/>
                    </a:moveTo>
                    <a:cubicBezTo>
                      <a:pt x="54" y="109"/>
                      <a:pt x="83" y="103"/>
                      <a:pt x="92" y="99"/>
                    </a:cubicBezTo>
                    <a:cubicBezTo>
                      <a:pt x="88" y="92"/>
                      <a:pt x="76" y="78"/>
                      <a:pt x="48" y="58"/>
                    </a:cubicBezTo>
                    <a:cubicBezTo>
                      <a:pt x="6" y="28"/>
                      <a:pt x="3" y="0"/>
                      <a:pt x="3" y="0"/>
                    </a:cubicBezTo>
                    <a:cubicBezTo>
                      <a:pt x="0" y="21"/>
                      <a:pt x="6" y="58"/>
                      <a:pt x="29" y="83"/>
                    </a:cubicBez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42"/>
              <p:cNvSpPr>
                <a:spLocks/>
              </p:cNvSpPr>
              <p:nvPr/>
            </p:nvSpPr>
            <p:spPr bwMode="auto">
              <a:xfrm>
                <a:off x="6446838" y="4305300"/>
                <a:ext cx="374650" cy="355600"/>
              </a:xfrm>
              <a:custGeom>
                <a:avLst/>
                <a:gdLst>
                  <a:gd name="T0" fmla="*/ 41 w 99"/>
                  <a:gd name="T1" fmla="*/ 25 h 94"/>
                  <a:gd name="T2" fmla="*/ 15 w 99"/>
                  <a:gd name="T3" fmla="*/ 14 h 94"/>
                  <a:gd name="T4" fmla="*/ 0 w 99"/>
                  <a:gd name="T5" fmla="*/ 0 h 94"/>
                  <a:gd name="T6" fmla="*/ 49 w 99"/>
                  <a:gd name="T7" fmla="*/ 55 h 94"/>
                  <a:gd name="T8" fmla="*/ 93 w 99"/>
                  <a:gd name="T9" fmla="*/ 94 h 94"/>
                  <a:gd name="T10" fmla="*/ 79 w 99"/>
                  <a:gd name="T11" fmla="*/ 43 h 94"/>
                  <a:gd name="T12" fmla="*/ 41 w 99"/>
                  <a:gd name="T13" fmla="*/ 25 h 94"/>
                </a:gdLst>
                <a:ahLst/>
                <a:cxnLst>
                  <a:cxn ang="0">
                    <a:pos x="T0" y="T1"/>
                  </a:cxn>
                  <a:cxn ang="0">
                    <a:pos x="T2" y="T3"/>
                  </a:cxn>
                  <a:cxn ang="0">
                    <a:pos x="T4" y="T5"/>
                  </a:cxn>
                  <a:cxn ang="0">
                    <a:pos x="T6" y="T7"/>
                  </a:cxn>
                  <a:cxn ang="0">
                    <a:pos x="T8" y="T9"/>
                  </a:cxn>
                  <a:cxn ang="0">
                    <a:pos x="T10" y="T11"/>
                  </a:cxn>
                  <a:cxn ang="0">
                    <a:pos x="T12" y="T13"/>
                  </a:cxn>
                </a:cxnLst>
                <a:rect l="0" t="0" r="r" b="b"/>
                <a:pathLst>
                  <a:path w="99" h="94">
                    <a:moveTo>
                      <a:pt x="41" y="25"/>
                    </a:moveTo>
                    <a:cubicBezTo>
                      <a:pt x="31" y="22"/>
                      <a:pt x="22" y="19"/>
                      <a:pt x="15" y="14"/>
                    </a:cubicBezTo>
                    <a:cubicBezTo>
                      <a:pt x="8" y="9"/>
                      <a:pt x="3" y="4"/>
                      <a:pt x="0" y="0"/>
                    </a:cubicBezTo>
                    <a:cubicBezTo>
                      <a:pt x="0" y="0"/>
                      <a:pt x="5" y="26"/>
                      <a:pt x="49" y="55"/>
                    </a:cubicBezTo>
                    <a:cubicBezTo>
                      <a:pt x="76" y="72"/>
                      <a:pt x="88" y="87"/>
                      <a:pt x="93" y="94"/>
                    </a:cubicBezTo>
                    <a:cubicBezTo>
                      <a:pt x="95" y="86"/>
                      <a:pt x="99" y="63"/>
                      <a:pt x="79" y="43"/>
                    </a:cubicBezTo>
                    <a:cubicBezTo>
                      <a:pt x="68" y="32"/>
                      <a:pt x="54" y="28"/>
                      <a:pt x="41" y="25"/>
                    </a:cubicBez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43"/>
              <p:cNvSpPr>
                <a:spLocks/>
              </p:cNvSpPr>
              <p:nvPr/>
            </p:nvSpPr>
            <p:spPr bwMode="auto">
              <a:xfrm>
                <a:off x="6269038" y="4846638"/>
                <a:ext cx="508000" cy="155575"/>
              </a:xfrm>
              <a:custGeom>
                <a:avLst/>
                <a:gdLst>
                  <a:gd name="T0" fmla="*/ 77 w 134"/>
                  <a:gd name="T1" fmla="*/ 40 h 41"/>
                  <a:gd name="T2" fmla="*/ 134 w 134"/>
                  <a:gd name="T3" fmla="*/ 8 h 41"/>
                  <a:gd name="T4" fmla="*/ 74 w 134"/>
                  <a:gd name="T5" fmla="*/ 9 h 41"/>
                  <a:gd name="T6" fmla="*/ 0 w 134"/>
                  <a:gd name="T7" fmla="*/ 0 h 41"/>
                  <a:gd name="T8" fmla="*/ 77 w 134"/>
                  <a:gd name="T9" fmla="*/ 40 h 41"/>
                </a:gdLst>
                <a:ahLst/>
                <a:cxnLst>
                  <a:cxn ang="0">
                    <a:pos x="T0" y="T1"/>
                  </a:cxn>
                  <a:cxn ang="0">
                    <a:pos x="T2" y="T3"/>
                  </a:cxn>
                  <a:cxn ang="0">
                    <a:pos x="T4" y="T5"/>
                  </a:cxn>
                  <a:cxn ang="0">
                    <a:pos x="T6" y="T7"/>
                  </a:cxn>
                  <a:cxn ang="0">
                    <a:pos x="T8" y="T9"/>
                  </a:cxn>
                </a:cxnLst>
                <a:rect l="0" t="0" r="r" b="b"/>
                <a:pathLst>
                  <a:path w="134" h="41">
                    <a:moveTo>
                      <a:pt x="77" y="40"/>
                    </a:moveTo>
                    <a:cubicBezTo>
                      <a:pt x="114" y="41"/>
                      <a:pt x="130" y="16"/>
                      <a:pt x="134" y="8"/>
                    </a:cubicBezTo>
                    <a:cubicBezTo>
                      <a:pt x="126" y="5"/>
                      <a:pt x="107" y="3"/>
                      <a:pt x="74" y="9"/>
                    </a:cubicBezTo>
                    <a:cubicBezTo>
                      <a:pt x="22" y="17"/>
                      <a:pt x="0" y="0"/>
                      <a:pt x="0" y="0"/>
                    </a:cubicBezTo>
                    <a:cubicBezTo>
                      <a:pt x="13" y="17"/>
                      <a:pt x="44" y="39"/>
                      <a:pt x="77" y="40"/>
                    </a:cubicBez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44"/>
              <p:cNvSpPr>
                <a:spLocks/>
              </p:cNvSpPr>
              <p:nvPr/>
            </p:nvSpPr>
            <p:spPr bwMode="auto">
              <a:xfrm>
                <a:off x="6269038" y="4745038"/>
                <a:ext cx="503238" cy="150812"/>
              </a:xfrm>
              <a:custGeom>
                <a:avLst/>
                <a:gdLst>
                  <a:gd name="T0" fmla="*/ 47 w 133"/>
                  <a:gd name="T1" fmla="*/ 14 h 40"/>
                  <a:gd name="T2" fmla="*/ 21 w 133"/>
                  <a:gd name="T3" fmla="*/ 25 h 40"/>
                  <a:gd name="T4" fmla="*/ 0 w 133"/>
                  <a:gd name="T5" fmla="*/ 26 h 40"/>
                  <a:gd name="T6" fmla="*/ 74 w 133"/>
                  <a:gd name="T7" fmla="*/ 30 h 40"/>
                  <a:gd name="T8" fmla="*/ 133 w 133"/>
                  <a:gd name="T9" fmla="*/ 27 h 40"/>
                  <a:gd name="T10" fmla="*/ 86 w 133"/>
                  <a:gd name="T11" fmla="*/ 0 h 40"/>
                  <a:gd name="T12" fmla="*/ 47 w 133"/>
                  <a:gd name="T13" fmla="*/ 14 h 40"/>
                </a:gdLst>
                <a:ahLst/>
                <a:cxnLst>
                  <a:cxn ang="0">
                    <a:pos x="T0" y="T1"/>
                  </a:cxn>
                  <a:cxn ang="0">
                    <a:pos x="T2" y="T3"/>
                  </a:cxn>
                  <a:cxn ang="0">
                    <a:pos x="T4" y="T5"/>
                  </a:cxn>
                  <a:cxn ang="0">
                    <a:pos x="T6" y="T7"/>
                  </a:cxn>
                  <a:cxn ang="0">
                    <a:pos x="T8" y="T9"/>
                  </a:cxn>
                  <a:cxn ang="0">
                    <a:pos x="T10" y="T11"/>
                  </a:cxn>
                  <a:cxn ang="0">
                    <a:pos x="T12" y="T13"/>
                  </a:cxn>
                </a:cxnLst>
                <a:rect l="0" t="0" r="r" b="b"/>
                <a:pathLst>
                  <a:path w="133" h="40">
                    <a:moveTo>
                      <a:pt x="47" y="14"/>
                    </a:moveTo>
                    <a:cubicBezTo>
                      <a:pt x="38" y="19"/>
                      <a:pt x="30" y="24"/>
                      <a:pt x="21" y="25"/>
                    </a:cubicBezTo>
                    <a:cubicBezTo>
                      <a:pt x="13" y="26"/>
                      <a:pt x="6" y="26"/>
                      <a:pt x="0" y="26"/>
                    </a:cubicBezTo>
                    <a:cubicBezTo>
                      <a:pt x="0" y="26"/>
                      <a:pt x="23" y="40"/>
                      <a:pt x="74" y="30"/>
                    </a:cubicBezTo>
                    <a:cubicBezTo>
                      <a:pt x="106" y="23"/>
                      <a:pt x="125" y="25"/>
                      <a:pt x="133" y="27"/>
                    </a:cubicBezTo>
                    <a:cubicBezTo>
                      <a:pt x="128" y="19"/>
                      <a:pt x="115" y="1"/>
                      <a:pt x="86" y="0"/>
                    </a:cubicBezTo>
                    <a:cubicBezTo>
                      <a:pt x="72" y="0"/>
                      <a:pt x="59" y="7"/>
                      <a:pt x="47" y="14"/>
                    </a:cubicBez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45"/>
              <p:cNvSpPr>
                <a:spLocks/>
              </p:cNvSpPr>
              <p:nvPr/>
            </p:nvSpPr>
            <p:spPr bwMode="auto">
              <a:xfrm>
                <a:off x="7089775" y="4287838"/>
                <a:ext cx="415925" cy="347662"/>
              </a:xfrm>
              <a:custGeom>
                <a:avLst/>
                <a:gdLst>
                  <a:gd name="T0" fmla="*/ 27 w 110"/>
                  <a:gd name="T1" fmla="*/ 29 h 92"/>
                  <a:gd name="T2" fmla="*/ 10 w 110"/>
                  <a:gd name="T3" fmla="*/ 92 h 92"/>
                  <a:gd name="T4" fmla="*/ 52 w 110"/>
                  <a:gd name="T5" fmla="*/ 48 h 92"/>
                  <a:gd name="T6" fmla="*/ 110 w 110"/>
                  <a:gd name="T7" fmla="*/ 3 h 92"/>
                  <a:gd name="T8" fmla="*/ 27 w 110"/>
                  <a:gd name="T9" fmla="*/ 29 h 92"/>
                </a:gdLst>
                <a:ahLst/>
                <a:cxnLst>
                  <a:cxn ang="0">
                    <a:pos x="T0" y="T1"/>
                  </a:cxn>
                  <a:cxn ang="0">
                    <a:pos x="T2" y="T3"/>
                  </a:cxn>
                  <a:cxn ang="0">
                    <a:pos x="T4" y="T5"/>
                  </a:cxn>
                  <a:cxn ang="0">
                    <a:pos x="T6" y="T7"/>
                  </a:cxn>
                  <a:cxn ang="0">
                    <a:pos x="T8" y="T9"/>
                  </a:cxn>
                </a:cxnLst>
                <a:rect l="0" t="0" r="r" b="b"/>
                <a:pathLst>
                  <a:path w="110" h="92">
                    <a:moveTo>
                      <a:pt x="27" y="29"/>
                    </a:moveTo>
                    <a:cubicBezTo>
                      <a:pt x="0" y="54"/>
                      <a:pt x="7" y="83"/>
                      <a:pt x="10" y="92"/>
                    </a:cubicBezTo>
                    <a:cubicBezTo>
                      <a:pt x="17" y="88"/>
                      <a:pt x="32" y="76"/>
                      <a:pt x="52" y="48"/>
                    </a:cubicBezTo>
                    <a:cubicBezTo>
                      <a:pt x="82" y="6"/>
                      <a:pt x="110" y="3"/>
                      <a:pt x="110" y="3"/>
                    </a:cubicBezTo>
                    <a:cubicBezTo>
                      <a:pt x="88" y="0"/>
                      <a:pt x="51" y="6"/>
                      <a:pt x="27" y="29"/>
                    </a:cubicBez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46"/>
              <p:cNvSpPr>
                <a:spLocks/>
              </p:cNvSpPr>
              <p:nvPr/>
            </p:nvSpPr>
            <p:spPr bwMode="auto">
              <a:xfrm>
                <a:off x="7150100" y="4302125"/>
                <a:ext cx="358775" cy="374650"/>
              </a:xfrm>
              <a:custGeom>
                <a:avLst/>
                <a:gdLst>
                  <a:gd name="T0" fmla="*/ 70 w 95"/>
                  <a:gd name="T1" fmla="*/ 41 h 99"/>
                  <a:gd name="T2" fmla="*/ 80 w 95"/>
                  <a:gd name="T3" fmla="*/ 15 h 99"/>
                  <a:gd name="T4" fmla="*/ 95 w 95"/>
                  <a:gd name="T5" fmla="*/ 0 h 99"/>
                  <a:gd name="T6" fmla="*/ 40 w 95"/>
                  <a:gd name="T7" fmla="*/ 49 h 99"/>
                  <a:gd name="T8" fmla="*/ 0 w 95"/>
                  <a:gd name="T9" fmla="*/ 93 h 99"/>
                  <a:gd name="T10" fmla="*/ 52 w 95"/>
                  <a:gd name="T11" fmla="*/ 79 h 99"/>
                  <a:gd name="T12" fmla="*/ 70 w 95"/>
                  <a:gd name="T13" fmla="*/ 41 h 99"/>
                </a:gdLst>
                <a:ahLst/>
                <a:cxnLst>
                  <a:cxn ang="0">
                    <a:pos x="T0" y="T1"/>
                  </a:cxn>
                  <a:cxn ang="0">
                    <a:pos x="T2" y="T3"/>
                  </a:cxn>
                  <a:cxn ang="0">
                    <a:pos x="T4" y="T5"/>
                  </a:cxn>
                  <a:cxn ang="0">
                    <a:pos x="T6" y="T7"/>
                  </a:cxn>
                  <a:cxn ang="0">
                    <a:pos x="T8" y="T9"/>
                  </a:cxn>
                  <a:cxn ang="0">
                    <a:pos x="T10" y="T11"/>
                  </a:cxn>
                  <a:cxn ang="0">
                    <a:pos x="T12" y="T13"/>
                  </a:cxn>
                </a:cxnLst>
                <a:rect l="0" t="0" r="r" b="b"/>
                <a:pathLst>
                  <a:path w="95" h="99">
                    <a:moveTo>
                      <a:pt x="70" y="41"/>
                    </a:moveTo>
                    <a:cubicBezTo>
                      <a:pt x="73" y="31"/>
                      <a:pt x="75" y="22"/>
                      <a:pt x="80" y="15"/>
                    </a:cubicBezTo>
                    <a:cubicBezTo>
                      <a:pt x="85" y="8"/>
                      <a:pt x="90" y="3"/>
                      <a:pt x="95" y="0"/>
                    </a:cubicBezTo>
                    <a:cubicBezTo>
                      <a:pt x="95" y="0"/>
                      <a:pt x="68" y="5"/>
                      <a:pt x="40" y="49"/>
                    </a:cubicBezTo>
                    <a:cubicBezTo>
                      <a:pt x="22" y="76"/>
                      <a:pt x="7" y="88"/>
                      <a:pt x="0" y="93"/>
                    </a:cubicBezTo>
                    <a:cubicBezTo>
                      <a:pt x="9" y="95"/>
                      <a:pt x="31" y="99"/>
                      <a:pt x="52" y="79"/>
                    </a:cubicBezTo>
                    <a:cubicBezTo>
                      <a:pt x="62" y="68"/>
                      <a:pt x="66" y="55"/>
                      <a:pt x="70" y="41"/>
                    </a:cubicBez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47"/>
              <p:cNvSpPr>
                <a:spLocks/>
              </p:cNvSpPr>
              <p:nvPr/>
            </p:nvSpPr>
            <p:spPr bwMode="auto">
              <a:xfrm>
                <a:off x="7146925" y="4706938"/>
                <a:ext cx="506413" cy="153987"/>
              </a:xfrm>
              <a:custGeom>
                <a:avLst/>
                <a:gdLst>
                  <a:gd name="T0" fmla="*/ 56 w 134"/>
                  <a:gd name="T1" fmla="*/ 1 h 41"/>
                  <a:gd name="T2" fmla="*/ 0 w 134"/>
                  <a:gd name="T3" fmla="*/ 33 h 41"/>
                  <a:gd name="T4" fmla="*/ 60 w 134"/>
                  <a:gd name="T5" fmla="*/ 32 h 41"/>
                  <a:gd name="T6" fmla="*/ 134 w 134"/>
                  <a:gd name="T7" fmla="*/ 41 h 41"/>
                  <a:gd name="T8" fmla="*/ 56 w 134"/>
                  <a:gd name="T9" fmla="*/ 1 h 41"/>
                </a:gdLst>
                <a:ahLst/>
                <a:cxnLst>
                  <a:cxn ang="0">
                    <a:pos x="T0" y="T1"/>
                  </a:cxn>
                  <a:cxn ang="0">
                    <a:pos x="T2" y="T3"/>
                  </a:cxn>
                  <a:cxn ang="0">
                    <a:pos x="T4" y="T5"/>
                  </a:cxn>
                  <a:cxn ang="0">
                    <a:pos x="T6" y="T7"/>
                  </a:cxn>
                  <a:cxn ang="0">
                    <a:pos x="T8" y="T9"/>
                  </a:cxn>
                </a:cxnLst>
                <a:rect l="0" t="0" r="r" b="b"/>
                <a:pathLst>
                  <a:path w="134" h="41">
                    <a:moveTo>
                      <a:pt x="56" y="1"/>
                    </a:moveTo>
                    <a:cubicBezTo>
                      <a:pt x="19" y="0"/>
                      <a:pt x="4" y="25"/>
                      <a:pt x="0" y="33"/>
                    </a:cubicBezTo>
                    <a:cubicBezTo>
                      <a:pt x="8" y="36"/>
                      <a:pt x="26" y="38"/>
                      <a:pt x="60" y="32"/>
                    </a:cubicBezTo>
                    <a:cubicBezTo>
                      <a:pt x="111" y="23"/>
                      <a:pt x="134" y="41"/>
                      <a:pt x="134" y="41"/>
                    </a:cubicBezTo>
                    <a:cubicBezTo>
                      <a:pt x="121" y="23"/>
                      <a:pt x="90" y="2"/>
                      <a:pt x="56" y="1"/>
                    </a:cubicBez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48"/>
              <p:cNvSpPr>
                <a:spLocks/>
              </p:cNvSpPr>
              <p:nvPr/>
            </p:nvSpPr>
            <p:spPr bwMode="auto">
              <a:xfrm>
                <a:off x="7150100" y="4808538"/>
                <a:ext cx="503238" cy="155575"/>
              </a:xfrm>
              <a:custGeom>
                <a:avLst/>
                <a:gdLst>
                  <a:gd name="T0" fmla="*/ 86 w 133"/>
                  <a:gd name="T1" fmla="*/ 27 h 41"/>
                  <a:gd name="T2" fmla="*/ 112 w 133"/>
                  <a:gd name="T3" fmla="*/ 16 h 41"/>
                  <a:gd name="T4" fmla="*/ 133 w 133"/>
                  <a:gd name="T5" fmla="*/ 15 h 41"/>
                  <a:gd name="T6" fmla="*/ 59 w 133"/>
                  <a:gd name="T7" fmla="*/ 11 h 41"/>
                  <a:gd name="T8" fmla="*/ 0 w 133"/>
                  <a:gd name="T9" fmla="*/ 14 h 41"/>
                  <a:gd name="T10" fmla="*/ 46 w 133"/>
                  <a:gd name="T11" fmla="*/ 41 h 41"/>
                  <a:gd name="T12" fmla="*/ 86 w 133"/>
                  <a:gd name="T13" fmla="*/ 27 h 41"/>
                </a:gdLst>
                <a:ahLst/>
                <a:cxnLst>
                  <a:cxn ang="0">
                    <a:pos x="T0" y="T1"/>
                  </a:cxn>
                  <a:cxn ang="0">
                    <a:pos x="T2" y="T3"/>
                  </a:cxn>
                  <a:cxn ang="0">
                    <a:pos x="T4" y="T5"/>
                  </a:cxn>
                  <a:cxn ang="0">
                    <a:pos x="T6" y="T7"/>
                  </a:cxn>
                  <a:cxn ang="0">
                    <a:pos x="T8" y="T9"/>
                  </a:cxn>
                  <a:cxn ang="0">
                    <a:pos x="T10" y="T11"/>
                  </a:cxn>
                  <a:cxn ang="0">
                    <a:pos x="T12" y="T13"/>
                  </a:cxn>
                </a:cxnLst>
                <a:rect l="0" t="0" r="r" b="b"/>
                <a:pathLst>
                  <a:path w="133" h="41">
                    <a:moveTo>
                      <a:pt x="86" y="27"/>
                    </a:moveTo>
                    <a:cubicBezTo>
                      <a:pt x="95" y="22"/>
                      <a:pt x="103" y="17"/>
                      <a:pt x="112" y="16"/>
                    </a:cubicBezTo>
                    <a:cubicBezTo>
                      <a:pt x="120" y="15"/>
                      <a:pt x="127" y="15"/>
                      <a:pt x="133" y="15"/>
                    </a:cubicBezTo>
                    <a:cubicBezTo>
                      <a:pt x="133" y="15"/>
                      <a:pt x="110" y="0"/>
                      <a:pt x="59" y="11"/>
                    </a:cubicBezTo>
                    <a:cubicBezTo>
                      <a:pt x="27" y="18"/>
                      <a:pt x="8" y="16"/>
                      <a:pt x="0" y="14"/>
                    </a:cubicBezTo>
                    <a:cubicBezTo>
                      <a:pt x="4" y="22"/>
                      <a:pt x="18" y="40"/>
                      <a:pt x="46" y="41"/>
                    </a:cubicBezTo>
                    <a:cubicBezTo>
                      <a:pt x="61" y="41"/>
                      <a:pt x="73" y="34"/>
                      <a:pt x="86" y="27"/>
                    </a:cubicBez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49"/>
              <p:cNvSpPr>
                <a:spLocks/>
              </p:cNvSpPr>
              <p:nvPr/>
            </p:nvSpPr>
            <p:spPr bwMode="auto">
              <a:xfrm>
                <a:off x="7067550" y="4105275"/>
                <a:ext cx="161925" cy="249237"/>
              </a:xfrm>
              <a:custGeom>
                <a:avLst/>
                <a:gdLst>
                  <a:gd name="T0" fmla="*/ 8 w 43"/>
                  <a:gd name="T1" fmla="*/ 31 h 66"/>
                  <a:gd name="T2" fmla="*/ 14 w 43"/>
                  <a:gd name="T3" fmla="*/ 66 h 66"/>
                  <a:gd name="T4" fmla="*/ 24 w 43"/>
                  <a:gd name="T5" fmla="*/ 36 h 66"/>
                  <a:gd name="T6" fmla="*/ 43 w 43"/>
                  <a:gd name="T7" fmla="*/ 0 h 66"/>
                  <a:gd name="T8" fmla="*/ 8 w 43"/>
                  <a:gd name="T9" fmla="*/ 31 h 66"/>
                </a:gdLst>
                <a:ahLst/>
                <a:cxnLst>
                  <a:cxn ang="0">
                    <a:pos x="T0" y="T1"/>
                  </a:cxn>
                  <a:cxn ang="0">
                    <a:pos x="T2" y="T3"/>
                  </a:cxn>
                  <a:cxn ang="0">
                    <a:pos x="T4" y="T5"/>
                  </a:cxn>
                  <a:cxn ang="0">
                    <a:pos x="T6" y="T7"/>
                  </a:cxn>
                  <a:cxn ang="0">
                    <a:pos x="T8" y="T9"/>
                  </a:cxn>
                </a:cxnLst>
                <a:rect l="0" t="0" r="r" b="b"/>
                <a:pathLst>
                  <a:path w="43" h="66">
                    <a:moveTo>
                      <a:pt x="8" y="31"/>
                    </a:moveTo>
                    <a:cubicBezTo>
                      <a:pt x="0" y="50"/>
                      <a:pt x="10" y="62"/>
                      <a:pt x="14" y="66"/>
                    </a:cubicBezTo>
                    <a:cubicBezTo>
                      <a:pt x="16" y="63"/>
                      <a:pt x="21" y="54"/>
                      <a:pt x="24" y="36"/>
                    </a:cubicBezTo>
                    <a:cubicBezTo>
                      <a:pt x="30" y="8"/>
                      <a:pt x="43" y="0"/>
                      <a:pt x="43" y="0"/>
                    </a:cubicBezTo>
                    <a:cubicBezTo>
                      <a:pt x="32" y="3"/>
                      <a:pt x="15" y="15"/>
                      <a:pt x="8" y="31"/>
                    </a:cubicBez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50"/>
              <p:cNvSpPr>
                <a:spLocks/>
              </p:cNvSpPr>
              <p:nvPr/>
            </p:nvSpPr>
            <p:spPr bwMode="auto">
              <a:xfrm>
                <a:off x="7131050" y="4110038"/>
                <a:ext cx="103188" cy="249237"/>
              </a:xfrm>
              <a:custGeom>
                <a:avLst/>
                <a:gdLst>
                  <a:gd name="T0" fmla="*/ 23 w 27"/>
                  <a:gd name="T1" fmla="*/ 25 h 66"/>
                  <a:gd name="T2" fmla="*/ 23 w 27"/>
                  <a:gd name="T3" fmla="*/ 10 h 66"/>
                  <a:gd name="T4" fmla="*/ 27 w 27"/>
                  <a:gd name="T5" fmla="*/ 0 h 66"/>
                  <a:gd name="T6" fmla="*/ 10 w 27"/>
                  <a:gd name="T7" fmla="*/ 36 h 66"/>
                  <a:gd name="T8" fmla="*/ 0 w 27"/>
                  <a:gd name="T9" fmla="*/ 66 h 66"/>
                  <a:gd name="T10" fmla="*/ 23 w 27"/>
                  <a:gd name="T11" fmla="*/ 48 h 66"/>
                  <a:gd name="T12" fmla="*/ 23 w 27"/>
                  <a:gd name="T13" fmla="*/ 25 h 66"/>
                </a:gdLst>
                <a:ahLst/>
                <a:cxnLst>
                  <a:cxn ang="0">
                    <a:pos x="T0" y="T1"/>
                  </a:cxn>
                  <a:cxn ang="0">
                    <a:pos x="T2" y="T3"/>
                  </a:cxn>
                  <a:cxn ang="0">
                    <a:pos x="T4" y="T5"/>
                  </a:cxn>
                  <a:cxn ang="0">
                    <a:pos x="T6" y="T7"/>
                  </a:cxn>
                  <a:cxn ang="0">
                    <a:pos x="T8" y="T9"/>
                  </a:cxn>
                  <a:cxn ang="0">
                    <a:pos x="T10" y="T11"/>
                  </a:cxn>
                  <a:cxn ang="0">
                    <a:pos x="T12" y="T13"/>
                  </a:cxn>
                </a:cxnLst>
                <a:rect l="0" t="0" r="r" b="b"/>
                <a:pathLst>
                  <a:path w="27" h="66">
                    <a:moveTo>
                      <a:pt x="23" y="25"/>
                    </a:moveTo>
                    <a:cubicBezTo>
                      <a:pt x="23" y="20"/>
                      <a:pt x="22" y="15"/>
                      <a:pt x="23" y="10"/>
                    </a:cubicBezTo>
                    <a:cubicBezTo>
                      <a:pt x="24" y="6"/>
                      <a:pt x="25" y="2"/>
                      <a:pt x="27" y="0"/>
                    </a:cubicBezTo>
                    <a:cubicBezTo>
                      <a:pt x="27" y="0"/>
                      <a:pt x="15" y="8"/>
                      <a:pt x="10" y="36"/>
                    </a:cubicBezTo>
                    <a:cubicBezTo>
                      <a:pt x="8" y="53"/>
                      <a:pt x="3" y="62"/>
                      <a:pt x="0" y="66"/>
                    </a:cubicBezTo>
                    <a:cubicBezTo>
                      <a:pt x="5" y="65"/>
                      <a:pt x="17" y="62"/>
                      <a:pt x="23" y="48"/>
                    </a:cubicBezTo>
                    <a:cubicBezTo>
                      <a:pt x="26" y="40"/>
                      <a:pt x="25" y="33"/>
                      <a:pt x="23" y="25"/>
                    </a:cubicBez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51"/>
              <p:cNvSpPr>
                <a:spLocks/>
              </p:cNvSpPr>
              <p:nvPr/>
            </p:nvSpPr>
            <p:spPr bwMode="auto">
              <a:xfrm>
                <a:off x="6602413" y="4097338"/>
                <a:ext cx="136525" cy="254000"/>
              </a:xfrm>
              <a:custGeom>
                <a:avLst/>
                <a:gdLst>
                  <a:gd name="T0" fmla="*/ 7 w 36"/>
                  <a:gd name="T1" fmla="*/ 46 h 67"/>
                  <a:gd name="T2" fmla="*/ 36 w 36"/>
                  <a:gd name="T3" fmla="*/ 67 h 67"/>
                  <a:gd name="T4" fmla="*/ 22 w 36"/>
                  <a:gd name="T5" fmla="*/ 38 h 67"/>
                  <a:gd name="T6" fmla="*/ 10 w 36"/>
                  <a:gd name="T7" fmla="*/ 0 h 67"/>
                  <a:gd name="T8" fmla="*/ 7 w 36"/>
                  <a:gd name="T9" fmla="*/ 46 h 67"/>
                </a:gdLst>
                <a:ahLst/>
                <a:cxnLst>
                  <a:cxn ang="0">
                    <a:pos x="T0" y="T1"/>
                  </a:cxn>
                  <a:cxn ang="0">
                    <a:pos x="T2" y="T3"/>
                  </a:cxn>
                  <a:cxn ang="0">
                    <a:pos x="T4" y="T5"/>
                  </a:cxn>
                  <a:cxn ang="0">
                    <a:pos x="T6" y="T7"/>
                  </a:cxn>
                  <a:cxn ang="0">
                    <a:pos x="T8" y="T9"/>
                  </a:cxn>
                </a:cxnLst>
                <a:rect l="0" t="0" r="r" b="b"/>
                <a:pathLst>
                  <a:path w="36" h="67">
                    <a:moveTo>
                      <a:pt x="7" y="46"/>
                    </a:moveTo>
                    <a:cubicBezTo>
                      <a:pt x="15" y="65"/>
                      <a:pt x="31" y="67"/>
                      <a:pt x="36" y="67"/>
                    </a:cubicBezTo>
                    <a:cubicBezTo>
                      <a:pt x="35" y="63"/>
                      <a:pt x="32" y="53"/>
                      <a:pt x="22" y="38"/>
                    </a:cubicBezTo>
                    <a:cubicBezTo>
                      <a:pt x="6" y="14"/>
                      <a:pt x="10" y="0"/>
                      <a:pt x="10" y="0"/>
                    </a:cubicBezTo>
                    <a:cubicBezTo>
                      <a:pt x="4" y="10"/>
                      <a:pt x="0" y="30"/>
                      <a:pt x="7" y="46"/>
                    </a:cubicBez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52"/>
              <p:cNvSpPr>
                <a:spLocks/>
              </p:cNvSpPr>
              <p:nvPr/>
            </p:nvSpPr>
            <p:spPr bwMode="auto">
              <a:xfrm>
                <a:off x="6632575" y="4094163"/>
                <a:ext cx="150813" cy="249237"/>
              </a:xfrm>
              <a:custGeom>
                <a:avLst/>
                <a:gdLst>
                  <a:gd name="T0" fmla="*/ 19 w 40"/>
                  <a:gd name="T1" fmla="*/ 21 h 66"/>
                  <a:gd name="T2" fmla="*/ 7 w 40"/>
                  <a:gd name="T3" fmla="*/ 10 h 66"/>
                  <a:gd name="T4" fmla="*/ 3 w 40"/>
                  <a:gd name="T5" fmla="*/ 0 h 66"/>
                  <a:gd name="T6" fmla="*/ 17 w 40"/>
                  <a:gd name="T7" fmla="*/ 38 h 66"/>
                  <a:gd name="T8" fmla="*/ 31 w 40"/>
                  <a:gd name="T9" fmla="*/ 66 h 66"/>
                  <a:gd name="T10" fmla="*/ 34 w 40"/>
                  <a:gd name="T11" fmla="*/ 37 h 66"/>
                  <a:gd name="T12" fmla="*/ 19 w 40"/>
                  <a:gd name="T13" fmla="*/ 21 h 66"/>
                </a:gdLst>
                <a:ahLst/>
                <a:cxnLst>
                  <a:cxn ang="0">
                    <a:pos x="T0" y="T1"/>
                  </a:cxn>
                  <a:cxn ang="0">
                    <a:pos x="T2" y="T3"/>
                  </a:cxn>
                  <a:cxn ang="0">
                    <a:pos x="T4" y="T5"/>
                  </a:cxn>
                  <a:cxn ang="0">
                    <a:pos x="T6" y="T7"/>
                  </a:cxn>
                  <a:cxn ang="0">
                    <a:pos x="T8" y="T9"/>
                  </a:cxn>
                  <a:cxn ang="0">
                    <a:pos x="T10" y="T11"/>
                  </a:cxn>
                  <a:cxn ang="0">
                    <a:pos x="T12" y="T13"/>
                  </a:cxn>
                </a:cxnLst>
                <a:rect l="0" t="0" r="r" b="b"/>
                <a:pathLst>
                  <a:path w="40" h="66">
                    <a:moveTo>
                      <a:pt x="19" y="21"/>
                    </a:moveTo>
                    <a:cubicBezTo>
                      <a:pt x="14" y="18"/>
                      <a:pt x="10" y="14"/>
                      <a:pt x="7" y="10"/>
                    </a:cubicBezTo>
                    <a:cubicBezTo>
                      <a:pt x="5" y="7"/>
                      <a:pt x="4" y="3"/>
                      <a:pt x="3" y="0"/>
                    </a:cubicBezTo>
                    <a:cubicBezTo>
                      <a:pt x="3" y="0"/>
                      <a:pt x="0" y="15"/>
                      <a:pt x="17" y="38"/>
                    </a:cubicBezTo>
                    <a:cubicBezTo>
                      <a:pt x="27" y="52"/>
                      <a:pt x="30" y="61"/>
                      <a:pt x="31" y="66"/>
                    </a:cubicBezTo>
                    <a:cubicBezTo>
                      <a:pt x="34" y="62"/>
                      <a:pt x="40" y="51"/>
                      <a:pt x="34" y="37"/>
                    </a:cubicBezTo>
                    <a:cubicBezTo>
                      <a:pt x="31" y="30"/>
                      <a:pt x="25" y="25"/>
                      <a:pt x="19" y="21"/>
                    </a:cubicBez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53"/>
              <p:cNvSpPr>
                <a:spLocks/>
              </p:cNvSpPr>
              <p:nvPr/>
            </p:nvSpPr>
            <p:spPr bwMode="auto">
              <a:xfrm>
                <a:off x="6251575" y="4570413"/>
                <a:ext cx="244475" cy="161925"/>
              </a:xfrm>
              <a:custGeom>
                <a:avLst/>
                <a:gdLst>
                  <a:gd name="T0" fmla="*/ 31 w 65"/>
                  <a:gd name="T1" fmla="*/ 35 h 43"/>
                  <a:gd name="T2" fmla="*/ 65 w 65"/>
                  <a:gd name="T3" fmla="*/ 30 h 43"/>
                  <a:gd name="T4" fmla="*/ 35 w 65"/>
                  <a:gd name="T5" fmla="*/ 19 h 43"/>
                  <a:gd name="T6" fmla="*/ 0 w 65"/>
                  <a:gd name="T7" fmla="*/ 0 h 43"/>
                  <a:gd name="T8" fmla="*/ 31 w 65"/>
                  <a:gd name="T9" fmla="*/ 35 h 43"/>
                </a:gdLst>
                <a:ahLst/>
                <a:cxnLst>
                  <a:cxn ang="0">
                    <a:pos x="T0" y="T1"/>
                  </a:cxn>
                  <a:cxn ang="0">
                    <a:pos x="T2" y="T3"/>
                  </a:cxn>
                  <a:cxn ang="0">
                    <a:pos x="T4" y="T5"/>
                  </a:cxn>
                  <a:cxn ang="0">
                    <a:pos x="T6" y="T7"/>
                  </a:cxn>
                  <a:cxn ang="0">
                    <a:pos x="T8" y="T9"/>
                  </a:cxn>
                </a:cxnLst>
                <a:rect l="0" t="0" r="r" b="b"/>
                <a:pathLst>
                  <a:path w="65" h="43">
                    <a:moveTo>
                      <a:pt x="31" y="35"/>
                    </a:moveTo>
                    <a:cubicBezTo>
                      <a:pt x="49" y="43"/>
                      <a:pt x="62" y="33"/>
                      <a:pt x="65" y="30"/>
                    </a:cubicBezTo>
                    <a:cubicBezTo>
                      <a:pt x="62" y="27"/>
                      <a:pt x="53" y="23"/>
                      <a:pt x="35" y="19"/>
                    </a:cubicBezTo>
                    <a:cubicBezTo>
                      <a:pt x="7" y="13"/>
                      <a:pt x="0" y="0"/>
                      <a:pt x="0" y="0"/>
                    </a:cubicBezTo>
                    <a:cubicBezTo>
                      <a:pt x="3" y="12"/>
                      <a:pt x="14" y="28"/>
                      <a:pt x="31" y="35"/>
                    </a:cubicBez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54"/>
              <p:cNvSpPr>
                <a:spLocks/>
              </p:cNvSpPr>
              <p:nvPr/>
            </p:nvSpPr>
            <p:spPr bwMode="auto">
              <a:xfrm>
                <a:off x="6251575" y="4570413"/>
                <a:ext cx="249238" cy="98425"/>
              </a:xfrm>
              <a:custGeom>
                <a:avLst/>
                <a:gdLst>
                  <a:gd name="T0" fmla="*/ 26 w 66"/>
                  <a:gd name="T1" fmla="*/ 3 h 26"/>
                  <a:gd name="T2" fmla="*/ 10 w 66"/>
                  <a:gd name="T3" fmla="*/ 3 h 26"/>
                  <a:gd name="T4" fmla="*/ 0 w 66"/>
                  <a:gd name="T5" fmla="*/ 0 h 26"/>
                  <a:gd name="T6" fmla="*/ 36 w 66"/>
                  <a:gd name="T7" fmla="*/ 16 h 26"/>
                  <a:gd name="T8" fmla="*/ 66 w 66"/>
                  <a:gd name="T9" fmla="*/ 26 h 26"/>
                  <a:gd name="T10" fmla="*/ 48 w 66"/>
                  <a:gd name="T11" fmla="*/ 3 h 26"/>
                  <a:gd name="T12" fmla="*/ 26 w 66"/>
                  <a:gd name="T13" fmla="*/ 3 h 26"/>
                </a:gdLst>
                <a:ahLst/>
                <a:cxnLst>
                  <a:cxn ang="0">
                    <a:pos x="T0" y="T1"/>
                  </a:cxn>
                  <a:cxn ang="0">
                    <a:pos x="T2" y="T3"/>
                  </a:cxn>
                  <a:cxn ang="0">
                    <a:pos x="T4" y="T5"/>
                  </a:cxn>
                  <a:cxn ang="0">
                    <a:pos x="T6" y="T7"/>
                  </a:cxn>
                  <a:cxn ang="0">
                    <a:pos x="T8" y="T9"/>
                  </a:cxn>
                  <a:cxn ang="0">
                    <a:pos x="T10" y="T11"/>
                  </a:cxn>
                  <a:cxn ang="0">
                    <a:pos x="T12" y="T13"/>
                  </a:cxn>
                </a:cxnLst>
                <a:rect l="0" t="0" r="r" b="b"/>
                <a:pathLst>
                  <a:path w="66" h="26">
                    <a:moveTo>
                      <a:pt x="26" y="3"/>
                    </a:moveTo>
                    <a:cubicBezTo>
                      <a:pt x="20" y="4"/>
                      <a:pt x="15" y="5"/>
                      <a:pt x="10" y="3"/>
                    </a:cubicBezTo>
                    <a:cubicBezTo>
                      <a:pt x="6" y="2"/>
                      <a:pt x="3" y="1"/>
                      <a:pt x="0" y="0"/>
                    </a:cubicBezTo>
                    <a:cubicBezTo>
                      <a:pt x="0" y="0"/>
                      <a:pt x="8" y="12"/>
                      <a:pt x="36" y="16"/>
                    </a:cubicBezTo>
                    <a:cubicBezTo>
                      <a:pt x="54" y="19"/>
                      <a:pt x="63" y="23"/>
                      <a:pt x="66" y="26"/>
                    </a:cubicBezTo>
                    <a:cubicBezTo>
                      <a:pt x="66" y="21"/>
                      <a:pt x="62" y="9"/>
                      <a:pt x="48" y="3"/>
                    </a:cubicBezTo>
                    <a:cubicBezTo>
                      <a:pt x="41" y="1"/>
                      <a:pt x="33" y="2"/>
                      <a:pt x="26" y="3"/>
                    </a:cubicBez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55"/>
              <p:cNvSpPr>
                <a:spLocks/>
              </p:cNvSpPr>
              <p:nvPr/>
            </p:nvSpPr>
            <p:spPr bwMode="auto">
              <a:xfrm>
                <a:off x="7426325" y="4510088"/>
                <a:ext cx="254000" cy="136525"/>
              </a:xfrm>
              <a:custGeom>
                <a:avLst/>
                <a:gdLst>
                  <a:gd name="T0" fmla="*/ 20 w 67"/>
                  <a:gd name="T1" fmla="*/ 7 h 36"/>
                  <a:gd name="T2" fmla="*/ 0 w 67"/>
                  <a:gd name="T3" fmla="*/ 36 h 36"/>
                  <a:gd name="T4" fmla="*/ 29 w 67"/>
                  <a:gd name="T5" fmla="*/ 22 h 36"/>
                  <a:gd name="T6" fmla="*/ 67 w 67"/>
                  <a:gd name="T7" fmla="*/ 10 h 36"/>
                  <a:gd name="T8" fmla="*/ 20 w 67"/>
                  <a:gd name="T9" fmla="*/ 7 h 36"/>
                </a:gdLst>
                <a:ahLst/>
                <a:cxnLst>
                  <a:cxn ang="0">
                    <a:pos x="T0" y="T1"/>
                  </a:cxn>
                  <a:cxn ang="0">
                    <a:pos x="T2" y="T3"/>
                  </a:cxn>
                  <a:cxn ang="0">
                    <a:pos x="T4" y="T5"/>
                  </a:cxn>
                  <a:cxn ang="0">
                    <a:pos x="T6" y="T7"/>
                  </a:cxn>
                  <a:cxn ang="0">
                    <a:pos x="T8" y="T9"/>
                  </a:cxn>
                </a:cxnLst>
                <a:rect l="0" t="0" r="r" b="b"/>
                <a:pathLst>
                  <a:path w="67" h="36">
                    <a:moveTo>
                      <a:pt x="20" y="7"/>
                    </a:moveTo>
                    <a:cubicBezTo>
                      <a:pt x="2" y="15"/>
                      <a:pt x="0" y="31"/>
                      <a:pt x="0" y="36"/>
                    </a:cubicBezTo>
                    <a:cubicBezTo>
                      <a:pt x="4" y="35"/>
                      <a:pt x="14" y="32"/>
                      <a:pt x="29" y="22"/>
                    </a:cubicBezTo>
                    <a:cubicBezTo>
                      <a:pt x="52" y="6"/>
                      <a:pt x="67" y="10"/>
                      <a:pt x="67" y="10"/>
                    </a:cubicBezTo>
                    <a:cubicBezTo>
                      <a:pt x="57" y="4"/>
                      <a:pt x="37" y="0"/>
                      <a:pt x="20" y="7"/>
                    </a:cubicBez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156"/>
              <p:cNvSpPr>
                <a:spLocks/>
              </p:cNvSpPr>
              <p:nvPr/>
            </p:nvSpPr>
            <p:spPr bwMode="auto">
              <a:xfrm>
                <a:off x="7434263" y="4540250"/>
                <a:ext cx="246063" cy="150812"/>
              </a:xfrm>
              <a:custGeom>
                <a:avLst/>
                <a:gdLst>
                  <a:gd name="T0" fmla="*/ 45 w 65"/>
                  <a:gd name="T1" fmla="*/ 19 h 40"/>
                  <a:gd name="T2" fmla="*/ 55 w 65"/>
                  <a:gd name="T3" fmla="*/ 7 h 40"/>
                  <a:gd name="T4" fmla="*/ 65 w 65"/>
                  <a:gd name="T5" fmla="*/ 3 h 40"/>
                  <a:gd name="T6" fmla="*/ 28 w 65"/>
                  <a:gd name="T7" fmla="*/ 17 h 40"/>
                  <a:gd name="T8" fmla="*/ 0 w 65"/>
                  <a:gd name="T9" fmla="*/ 31 h 40"/>
                  <a:gd name="T10" fmla="*/ 29 w 65"/>
                  <a:gd name="T11" fmla="*/ 34 h 40"/>
                  <a:gd name="T12" fmla="*/ 45 w 65"/>
                  <a:gd name="T13" fmla="*/ 19 h 40"/>
                </a:gdLst>
                <a:ahLst/>
                <a:cxnLst>
                  <a:cxn ang="0">
                    <a:pos x="T0" y="T1"/>
                  </a:cxn>
                  <a:cxn ang="0">
                    <a:pos x="T2" y="T3"/>
                  </a:cxn>
                  <a:cxn ang="0">
                    <a:pos x="T4" y="T5"/>
                  </a:cxn>
                  <a:cxn ang="0">
                    <a:pos x="T6" y="T7"/>
                  </a:cxn>
                  <a:cxn ang="0">
                    <a:pos x="T8" y="T9"/>
                  </a:cxn>
                  <a:cxn ang="0">
                    <a:pos x="T10" y="T11"/>
                  </a:cxn>
                  <a:cxn ang="0">
                    <a:pos x="T12" y="T13"/>
                  </a:cxn>
                </a:cxnLst>
                <a:rect l="0" t="0" r="r" b="b"/>
                <a:pathLst>
                  <a:path w="65" h="40">
                    <a:moveTo>
                      <a:pt x="45" y="19"/>
                    </a:moveTo>
                    <a:cubicBezTo>
                      <a:pt x="48" y="14"/>
                      <a:pt x="51" y="10"/>
                      <a:pt x="55" y="7"/>
                    </a:cubicBezTo>
                    <a:cubicBezTo>
                      <a:pt x="59" y="5"/>
                      <a:pt x="62" y="4"/>
                      <a:pt x="65" y="3"/>
                    </a:cubicBezTo>
                    <a:cubicBezTo>
                      <a:pt x="65" y="3"/>
                      <a:pt x="51" y="0"/>
                      <a:pt x="28" y="17"/>
                    </a:cubicBezTo>
                    <a:cubicBezTo>
                      <a:pt x="14" y="27"/>
                      <a:pt x="4" y="30"/>
                      <a:pt x="0" y="31"/>
                    </a:cubicBezTo>
                    <a:cubicBezTo>
                      <a:pt x="4" y="34"/>
                      <a:pt x="15" y="40"/>
                      <a:pt x="29" y="34"/>
                    </a:cubicBezTo>
                    <a:cubicBezTo>
                      <a:pt x="36" y="31"/>
                      <a:pt x="41" y="25"/>
                      <a:pt x="45" y="19"/>
                    </a:cubicBez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57"/>
              <p:cNvSpPr>
                <a:spLocks/>
              </p:cNvSpPr>
              <p:nvPr/>
            </p:nvSpPr>
            <p:spPr bwMode="auto">
              <a:xfrm>
                <a:off x="6851650" y="4605338"/>
                <a:ext cx="227013" cy="944562"/>
              </a:xfrm>
              <a:custGeom>
                <a:avLst/>
                <a:gdLst>
                  <a:gd name="T0" fmla="*/ 20 w 60"/>
                  <a:gd name="T1" fmla="*/ 123 h 250"/>
                  <a:gd name="T2" fmla="*/ 38 w 60"/>
                  <a:gd name="T3" fmla="*/ 107 h 250"/>
                  <a:gd name="T4" fmla="*/ 60 w 60"/>
                  <a:gd name="T5" fmla="*/ 64 h 250"/>
                  <a:gd name="T6" fmla="*/ 57 w 60"/>
                  <a:gd name="T7" fmla="*/ 61 h 250"/>
                  <a:gd name="T8" fmla="*/ 28 w 60"/>
                  <a:gd name="T9" fmla="*/ 100 h 250"/>
                  <a:gd name="T10" fmla="*/ 19 w 60"/>
                  <a:gd name="T11" fmla="*/ 107 h 250"/>
                  <a:gd name="T12" fmla="*/ 29 w 60"/>
                  <a:gd name="T13" fmla="*/ 3 h 250"/>
                  <a:gd name="T14" fmla="*/ 21 w 60"/>
                  <a:gd name="T15" fmla="*/ 0 h 250"/>
                  <a:gd name="T16" fmla="*/ 0 w 60"/>
                  <a:gd name="T17" fmla="*/ 130 h 250"/>
                  <a:gd name="T18" fmla="*/ 24 w 60"/>
                  <a:gd name="T19" fmla="*/ 250 h 250"/>
                  <a:gd name="T20" fmla="*/ 57 w 60"/>
                  <a:gd name="T21" fmla="*/ 248 h 250"/>
                  <a:gd name="T22" fmla="*/ 21 w 60"/>
                  <a:gd name="T23" fmla="*/ 131 h 250"/>
                  <a:gd name="T24" fmla="*/ 20 w 60"/>
                  <a:gd name="T25" fmla="*/ 12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250">
                    <a:moveTo>
                      <a:pt x="20" y="123"/>
                    </a:moveTo>
                    <a:cubicBezTo>
                      <a:pt x="26" y="119"/>
                      <a:pt x="32" y="113"/>
                      <a:pt x="38" y="107"/>
                    </a:cubicBezTo>
                    <a:cubicBezTo>
                      <a:pt x="53" y="90"/>
                      <a:pt x="60" y="64"/>
                      <a:pt x="60" y="64"/>
                    </a:cubicBezTo>
                    <a:cubicBezTo>
                      <a:pt x="57" y="61"/>
                      <a:pt x="57" y="61"/>
                      <a:pt x="57" y="61"/>
                    </a:cubicBezTo>
                    <a:cubicBezTo>
                      <a:pt x="57" y="61"/>
                      <a:pt x="46" y="86"/>
                      <a:pt x="28" y="100"/>
                    </a:cubicBezTo>
                    <a:cubicBezTo>
                      <a:pt x="25" y="102"/>
                      <a:pt x="22" y="105"/>
                      <a:pt x="19" y="107"/>
                    </a:cubicBezTo>
                    <a:cubicBezTo>
                      <a:pt x="17" y="53"/>
                      <a:pt x="26" y="13"/>
                      <a:pt x="29" y="3"/>
                    </a:cubicBezTo>
                    <a:cubicBezTo>
                      <a:pt x="21" y="0"/>
                      <a:pt x="21" y="0"/>
                      <a:pt x="21" y="0"/>
                    </a:cubicBezTo>
                    <a:cubicBezTo>
                      <a:pt x="21" y="0"/>
                      <a:pt x="0" y="55"/>
                      <a:pt x="0" y="130"/>
                    </a:cubicBezTo>
                    <a:cubicBezTo>
                      <a:pt x="0" y="189"/>
                      <a:pt x="24" y="250"/>
                      <a:pt x="24" y="250"/>
                    </a:cubicBezTo>
                    <a:cubicBezTo>
                      <a:pt x="57" y="248"/>
                      <a:pt x="57" y="248"/>
                      <a:pt x="57" y="248"/>
                    </a:cubicBezTo>
                    <a:cubicBezTo>
                      <a:pt x="57" y="248"/>
                      <a:pt x="27" y="190"/>
                      <a:pt x="21" y="131"/>
                    </a:cubicBezTo>
                    <a:cubicBezTo>
                      <a:pt x="20" y="128"/>
                      <a:pt x="20" y="126"/>
                      <a:pt x="20" y="123"/>
                    </a:cubicBezTo>
                    <a:close/>
                  </a:path>
                </a:pathLst>
              </a:custGeom>
              <a:solidFill>
                <a:srgbClr val="FF57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53" name="TextBox 52"/>
          <p:cNvSpPr txBox="1"/>
          <p:nvPr/>
        </p:nvSpPr>
        <p:spPr>
          <a:xfrm>
            <a:off x="545571" y="164189"/>
            <a:ext cx="2774100" cy="523220"/>
          </a:xfrm>
          <a:prstGeom prst="rect">
            <a:avLst/>
          </a:prstGeom>
          <a:noFill/>
        </p:spPr>
        <p:txBody>
          <a:bodyPr wrap="square" rtlCol="0">
            <a:spAutoFit/>
          </a:bodyPr>
          <a:lstStyle/>
          <a:p>
            <a:r>
              <a:rPr lang="zh-CN" altLang="en-US" sz="2800" dirty="0" smtClean="0">
                <a:solidFill>
                  <a:srgbClr val="1995E1"/>
                </a:solidFill>
                <a:latin typeface="微软雅黑" panose="020B0503020204020204" pitchFamily="34" charset="-122"/>
                <a:ea typeface="微软雅黑" panose="020B0503020204020204" pitchFamily="34" charset="-122"/>
              </a:rPr>
              <a:t>恒生企业文化</a:t>
            </a:r>
            <a:endParaRPr lang="zh-CN" altLang="en-US" sz="2800" dirty="0">
              <a:solidFill>
                <a:srgbClr val="1995E1"/>
              </a:solidFill>
              <a:latin typeface="微软雅黑" panose="020B0503020204020204" pitchFamily="34" charset="-122"/>
              <a:ea typeface="微软雅黑" panose="020B0503020204020204" pitchFamily="34" charset="-122"/>
            </a:endParaRPr>
          </a:p>
        </p:txBody>
      </p:sp>
      <p:sp>
        <p:nvSpPr>
          <p:cNvPr id="54" name="泪滴形 53"/>
          <p:cNvSpPr/>
          <p:nvPr/>
        </p:nvSpPr>
        <p:spPr>
          <a:xfrm rot="8100000">
            <a:off x="3889252" y="161978"/>
            <a:ext cx="1309410" cy="1290645"/>
          </a:xfrm>
          <a:prstGeom prst="teardrop">
            <a:avLst>
              <a:gd name="adj" fmla="val 100447"/>
            </a:avLst>
          </a:prstGeom>
          <a:solidFill>
            <a:srgbClr val="1995E1">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5C4FF"/>
              </a:solidFill>
            </a:endParaRPr>
          </a:p>
        </p:txBody>
      </p:sp>
      <p:sp>
        <p:nvSpPr>
          <p:cNvPr id="11" name="矩形 11"/>
          <p:cNvSpPr>
            <a:spLocks noChangeArrowheads="1"/>
          </p:cNvSpPr>
          <p:nvPr/>
        </p:nvSpPr>
        <p:spPr bwMode="auto">
          <a:xfrm>
            <a:off x="3809267" y="505311"/>
            <a:ext cx="1489581" cy="1138773"/>
          </a:xfrm>
          <a:prstGeom prst="rect">
            <a:avLst/>
          </a:prstGeom>
          <a:noFill/>
          <a:ln w="9525">
            <a:noFill/>
            <a:miter lim="800000"/>
            <a:headEnd/>
            <a:tailEnd/>
          </a:ln>
          <a:effectLst/>
        </p:spPr>
        <p:txBody>
          <a:bodyPr wrap="square" anchor="ctr">
            <a:spAutoFit/>
          </a:bodyPr>
          <a:lstStyle/>
          <a:p>
            <a:pPr algn="ctr"/>
            <a:r>
              <a:rPr lang="zh-CN" altLang="en-US" sz="1600" dirty="0">
                <a:solidFill>
                  <a:schemeClr val="bg1"/>
                </a:solidFill>
                <a:latin typeface="微软雅黑" pitchFamily="34" charset="-122"/>
                <a:ea typeface="微软雅黑" pitchFamily="34" charset="-122"/>
              </a:rPr>
              <a:t>创造用户价值</a:t>
            </a:r>
            <a:endParaRPr lang="en-US" altLang="zh-CN" sz="1600" dirty="0">
              <a:solidFill>
                <a:schemeClr val="bg1"/>
              </a:solidFill>
              <a:latin typeface="微软雅黑" pitchFamily="34" charset="-122"/>
              <a:ea typeface="微软雅黑" pitchFamily="34" charset="-122"/>
            </a:endParaRPr>
          </a:p>
          <a:p>
            <a:pPr algn="ctr"/>
            <a:r>
              <a:rPr lang="en-US" altLang="zh-CN" sz="1600" dirty="0">
                <a:solidFill>
                  <a:schemeClr val="bg1"/>
                </a:solidFill>
                <a:latin typeface="微软雅黑" pitchFamily="34" charset="-122"/>
                <a:ea typeface="微软雅黑" pitchFamily="34" charset="-122"/>
              </a:rPr>
              <a:t>Create user value</a:t>
            </a:r>
            <a:endParaRPr lang="zh-CN" altLang="en-US" sz="1600" dirty="0">
              <a:solidFill>
                <a:schemeClr val="bg1"/>
              </a:solidFill>
              <a:latin typeface="微软雅黑" pitchFamily="34" charset="-122"/>
              <a:ea typeface="微软雅黑" pitchFamily="34" charset="-122"/>
            </a:endParaRPr>
          </a:p>
          <a:p>
            <a:pPr algn="ctr"/>
            <a:endParaRPr lang="zh-CN" altLang="en-US" sz="20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320622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extLst>
              <p:ext uri="{D42A27DB-BD31-4B8C-83A1-F6EECF244321}">
                <p14:modId xmlns:p14="http://schemas.microsoft.com/office/powerpoint/2010/main" val="209488848"/>
              </p:ext>
            </p:extLst>
          </p:nvPr>
        </p:nvGraphicFramePr>
        <p:xfrm>
          <a:off x="690664" y="687409"/>
          <a:ext cx="7772400" cy="405482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455232" y="3472690"/>
            <a:ext cx="615874" cy="276999"/>
          </a:xfrm>
          <a:prstGeom prst="rect">
            <a:avLst/>
          </a:prstGeom>
          <a:noFill/>
        </p:spPr>
        <p:txBody>
          <a:bodyPr wrap="none" rtlCol="0">
            <a:spAutoFit/>
          </a:bodyPr>
          <a:lstStyle/>
          <a:p>
            <a:r>
              <a:rPr lang="en-US" altLang="zh-CN" sz="1200" dirty="0" smtClean="0"/>
              <a:t>21</a:t>
            </a:r>
            <a:r>
              <a:rPr lang="en-US" altLang="zh-CN" sz="1200" dirty="0"/>
              <a:t>,</a:t>
            </a:r>
            <a:r>
              <a:rPr lang="en-US" altLang="zh-CN" sz="1200" dirty="0" smtClean="0"/>
              <a:t>538</a:t>
            </a:r>
            <a:endParaRPr lang="zh-CN" altLang="en-US" sz="1200" dirty="0"/>
          </a:p>
        </p:txBody>
      </p:sp>
      <p:sp>
        <p:nvSpPr>
          <p:cNvPr id="5" name="TextBox 4"/>
          <p:cNvSpPr txBox="1"/>
          <p:nvPr/>
        </p:nvSpPr>
        <p:spPr>
          <a:xfrm>
            <a:off x="7754804" y="1497155"/>
            <a:ext cx="694421" cy="276999"/>
          </a:xfrm>
          <a:prstGeom prst="rect">
            <a:avLst/>
          </a:prstGeom>
          <a:noFill/>
        </p:spPr>
        <p:txBody>
          <a:bodyPr wrap="none" rtlCol="0">
            <a:spAutoFit/>
          </a:bodyPr>
          <a:lstStyle/>
          <a:p>
            <a:r>
              <a:rPr lang="en-US" altLang="zh-CN" sz="1200" dirty="0" smtClean="0"/>
              <a:t>217,017</a:t>
            </a:r>
            <a:endParaRPr lang="zh-CN" altLang="en-US" sz="1200" dirty="0"/>
          </a:p>
        </p:txBody>
      </p:sp>
      <p:sp>
        <p:nvSpPr>
          <p:cNvPr id="9" name="TextBox 8"/>
          <p:cNvSpPr txBox="1"/>
          <p:nvPr/>
        </p:nvSpPr>
        <p:spPr>
          <a:xfrm>
            <a:off x="545571" y="164189"/>
            <a:ext cx="2309298" cy="523220"/>
          </a:xfrm>
          <a:prstGeom prst="rect">
            <a:avLst/>
          </a:prstGeom>
          <a:noFill/>
        </p:spPr>
        <p:txBody>
          <a:bodyPr wrap="square" rtlCol="0">
            <a:spAutoFit/>
          </a:bodyPr>
          <a:lstStyle/>
          <a:p>
            <a:r>
              <a:rPr lang="zh-CN" altLang="en-US" sz="2800" dirty="0" smtClean="0">
                <a:solidFill>
                  <a:srgbClr val="1995E1"/>
                </a:solidFill>
                <a:latin typeface="微软雅黑" panose="020B0503020204020204" pitchFamily="34" charset="-122"/>
                <a:ea typeface="微软雅黑" panose="020B0503020204020204" pitchFamily="34" charset="-122"/>
              </a:rPr>
              <a:t>恒生业绩</a:t>
            </a:r>
            <a:endParaRPr lang="zh-CN" altLang="en-US" sz="2800" dirty="0">
              <a:solidFill>
                <a:srgbClr val="1995E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20622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extLst>
              <p:ext uri="{D42A27DB-BD31-4B8C-83A1-F6EECF244321}">
                <p14:modId xmlns:p14="http://schemas.microsoft.com/office/powerpoint/2010/main" val="3087243883"/>
              </p:ext>
            </p:extLst>
          </p:nvPr>
        </p:nvGraphicFramePr>
        <p:xfrm>
          <a:off x="611560" y="962218"/>
          <a:ext cx="8946232" cy="512045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259632" y="3684584"/>
            <a:ext cx="576064" cy="307777"/>
          </a:xfrm>
          <a:prstGeom prst="rect">
            <a:avLst/>
          </a:prstGeom>
          <a:noFill/>
        </p:spPr>
        <p:txBody>
          <a:bodyPr wrap="square" rtlCol="0">
            <a:spAutoFit/>
          </a:bodyPr>
          <a:lstStyle/>
          <a:p>
            <a:pPr algn="ctr"/>
            <a:r>
              <a:rPr lang="en-US" altLang="zh-CN" sz="1400" dirty="0" smtClean="0"/>
              <a:t>745</a:t>
            </a:r>
            <a:endParaRPr lang="zh-CN" altLang="en-US" sz="1400" dirty="0"/>
          </a:p>
        </p:txBody>
      </p:sp>
      <p:sp>
        <p:nvSpPr>
          <p:cNvPr id="4" name="TextBox 3"/>
          <p:cNvSpPr txBox="1"/>
          <p:nvPr/>
        </p:nvSpPr>
        <p:spPr>
          <a:xfrm>
            <a:off x="8028384" y="1340768"/>
            <a:ext cx="703371" cy="307777"/>
          </a:xfrm>
          <a:prstGeom prst="rect">
            <a:avLst/>
          </a:prstGeom>
          <a:noFill/>
        </p:spPr>
        <p:txBody>
          <a:bodyPr wrap="square" rtlCol="0">
            <a:spAutoFit/>
          </a:bodyPr>
          <a:lstStyle/>
          <a:p>
            <a:pPr algn="ctr"/>
            <a:r>
              <a:rPr lang="en-US" altLang="zh-CN" sz="1400" dirty="0" smtClean="0"/>
              <a:t>6829</a:t>
            </a:r>
            <a:endParaRPr lang="zh-CN" altLang="en-US" sz="1400" dirty="0"/>
          </a:p>
        </p:txBody>
      </p:sp>
      <p:graphicFrame>
        <p:nvGraphicFramePr>
          <p:cNvPr id="5" name="图表 4"/>
          <p:cNvGraphicFramePr/>
          <p:nvPr>
            <p:extLst>
              <p:ext uri="{D42A27DB-BD31-4B8C-83A1-F6EECF244321}">
                <p14:modId xmlns:p14="http://schemas.microsoft.com/office/powerpoint/2010/main" val="4079484171"/>
              </p:ext>
            </p:extLst>
          </p:nvPr>
        </p:nvGraphicFramePr>
        <p:xfrm>
          <a:off x="4054005" y="350251"/>
          <a:ext cx="3112109" cy="24355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图表 5"/>
          <p:cNvGraphicFramePr>
            <a:graphicFrameLocks/>
          </p:cNvGraphicFramePr>
          <p:nvPr>
            <p:extLst>
              <p:ext uri="{D42A27DB-BD31-4B8C-83A1-F6EECF244321}">
                <p14:modId xmlns:p14="http://schemas.microsoft.com/office/powerpoint/2010/main" val="2140466189"/>
              </p:ext>
            </p:extLst>
          </p:nvPr>
        </p:nvGraphicFramePr>
        <p:xfrm>
          <a:off x="1881904" y="266877"/>
          <a:ext cx="3382726" cy="250321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545571" y="164189"/>
            <a:ext cx="2309298" cy="523220"/>
          </a:xfrm>
          <a:prstGeom prst="rect">
            <a:avLst/>
          </a:prstGeom>
          <a:noFill/>
        </p:spPr>
        <p:txBody>
          <a:bodyPr wrap="square" rtlCol="0">
            <a:spAutoFit/>
          </a:bodyPr>
          <a:lstStyle/>
          <a:p>
            <a:r>
              <a:rPr lang="zh-CN" altLang="en-US" sz="2800" dirty="0" smtClean="0">
                <a:solidFill>
                  <a:srgbClr val="1995E1"/>
                </a:solidFill>
                <a:latin typeface="微软雅黑" panose="020B0503020204020204" pitchFamily="34" charset="-122"/>
                <a:ea typeface="微软雅黑" panose="020B0503020204020204" pitchFamily="34" charset="-122"/>
              </a:rPr>
              <a:t>恒生员工</a:t>
            </a:r>
            <a:endParaRPr lang="zh-CN" altLang="en-US" sz="2800" dirty="0">
              <a:solidFill>
                <a:srgbClr val="1995E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72000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95610" y="898527"/>
            <a:ext cx="6621824" cy="3147297"/>
            <a:chOff x="424219" y="1340767"/>
            <a:chExt cx="8180229" cy="3887994"/>
          </a:xfrm>
        </p:grpSpPr>
        <p:sp>
          <p:nvSpPr>
            <p:cNvPr id="3" name="Rectangle 12"/>
            <p:cNvSpPr>
              <a:spLocks noChangeArrowheads="1"/>
            </p:cNvSpPr>
            <p:nvPr/>
          </p:nvSpPr>
          <p:spPr bwMode="black">
            <a:xfrm>
              <a:off x="3886749" y="3324127"/>
              <a:ext cx="16133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a:r>
                <a:rPr lang="zh-CN" altLang="en-US" sz="2000" b="1" dirty="0" smtClean="0">
                  <a:solidFill>
                    <a:srgbClr val="FFFFFF"/>
                  </a:solidFill>
                  <a:latin typeface="微软雅黑" pitchFamily="34" charset="-122"/>
                  <a:ea typeface="微软雅黑" pitchFamily="34" charset="-122"/>
                  <a:cs typeface="Arial" charset="0"/>
                </a:rPr>
                <a:t>标签文字</a:t>
              </a:r>
              <a:r>
                <a:rPr lang="en-US" altLang="zh-CN" sz="2000" b="1" dirty="0" smtClean="0">
                  <a:solidFill>
                    <a:srgbClr val="FFFFFF"/>
                  </a:solidFill>
                  <a:latin typeface="微软雅黑" pitchFamily="34" charset="-122"/>
                  <a:ea typeface="微软雅黑" pitchFamily="34" charset="-122"/>
                  <a:cs typeface="Arial" charset="0"/>
                </a:rPr>
                <a:t> </a:t>
              </a:r>
              <a:r>
                <a:rPr lang="en-US" altLang="zh-CN" sz="2000" b="1" dirty="0">
                  <a:solidFill>
                    <a:srgbClr val="FFFFFF"/>
                  </a:solidFill>
                  <a:latin typeface="微软雅黑" pitchFamily="34" charset="-122"/>
                  <a:ea typeface="微软雅黑" pitchFamily="34" charset="-122"/>
                  <a:cs typeface="Arial" charset="0"/>
                </a:rPr>
                <a:t>02</a:t>
              </a:r>
            </a:p>
          </p:txBody>
        </p:sp>
        <p:grpSp>
          <p:nvGrpSpPr>
            <p:cNvPr id="4" name="组合 3"/>
            <p:cNvGrpSpPr/>
            <p:nvPr/>
          </p:nvGrpSpPr>
          <p:grpSpPr>
            <a:xfrm>
              <a:off x="424219" y="1340767"/>
              <a:ext cx="1916925" cy="3887994"/>
              <a:chOff x="352211" y="836710"/>
              <a:chExt cx="1916925" cy="3887994"/>
            </a:xfrm>
          </p:grpSpPr>
          <p:grpSp>
            <p:nvGrpSpPr>
              <p:cNvPr id="19" name="组合 18"/>
              <p:cNvGrpSpPr/>
              <p:nvPr/>
            </p:nvGrpSpPr>
            <p:grpSpPr>
              <a:xfrm>
                <a:off x="352211" y="836710"/>
                <a:ext cx="1915533" cy="3887994"/>
                <a:chOff x="793751" y="2819237"/>
                <a:chExt cx="2753712" cy="2697995"/>
              </a:xfrm>
            </p:grpSpPr>
            <p:sp>
              <p:nvSpPr>
                <p:cNvPr id="22" name="AutoShape 13"/>
                <p:cNvSpPr>
                  <a:spLocks noChangeArrowheads="1"/>
                </p:cNvSpPr>
                <p:nvPr/>
              </p:nvSpPr>
              <p:spPr bwMode="gray">
                <a:xfrm>
                  <a:off x="959836" y="2819237"/>
                  <a:ext cx="2587625" cy="2697995"/>
                </a:xfrm>
                <a:prstGeom prst="rect">
                  <a:avLst/>
                </a:prstGeom>
                <a:noFill/>
                <a:ln w="19050">
                  <a:solidFill>
                    <a:srgbClr val="1995E1"/>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微软雅黑" pitchFamily="34" charset="-122"/>
                    <a:ea typeface="微软雅黑" pitchFamily="34" charset="-122"/>
                  </a:endParaRPr>
                </a:p>
              </p:txBody>
            </p:sp>
            <p:sp>
              <p:nvSpPr>
                <p:cNvPr id="23" name="AutoShape 14"/>
                <p:cNvSpPr>
                  <a:spLocks noChangeArrowheads="1"/>
                </p:cNvSpPr>
                <p:nvPr/>
              </p:nvSpPr>
              <p:spPr bwMode="ltGray">
                <a:xfrm>
                  <a:off x="959838" y="2819238"/>
                  <a:ext cx="2587625" cy="274033"/>
                </a:xfrm>
                <a:prstGeom prst="rect">
                  <a:avLst/>
                </a:prstGeom>
                <a:solidFill>
                  <a:srgbClr val="1995E1"/>
                </a:solidFill>
                <a:ln w="25400"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a:spcAft>
                      <a:spcPts val="600"/>
                    </a:spcAft>
                  </a:pPr>
                  <a:r>
                    <a:rPr lang="en-US" altLang="zh-CN" dirty="0" smtClean="0">
                      <a:solidFill>
                        <a:schemeClr val="bg1"/>
                      </a:solidFill>
                      <a:latin typeface="微软雅黑" pitchFamily="34" charset="-122"/>
                      <a:ea typeface="微软雅黑" pitchFamily="34" charset="-122"/>
                    </a:rPr>
                    <a:t>FINTECH100</a:t>
                  </a:r>
                  <a:endParaRPr lang="zh-CN" altLang="en-US" sz="2800" kern="0" dirty="0">
                    <a:solidFill>
                      <a:schemeClr val="bg1"/>
                    </a:solidFill>
                    <a:latin typeface="微软雅黑" pitchFamily="34" charset="-122"/>
                    <a:ea typeface="微软雅黑" pitchFamily="34" charset="-122"/>
                  </a:endParaRPr>
                </a:p>
              </p:txBody>
            </p:sp>
            <p:sp>
              <p:nvSpPr>
                <p:cNvPr id="24" name="Text Box 18"/>
                <p:cNvSpPr txBox="1">
                  <a:spLocks noChangeArrowheads="1"/>
                </p:cNvSpPr>
                <p:nvPr/>
              </p:nvSpPr>
              <p:spPr bwMode="gray">
                <a:xfrm>
                  <a:off x="793751" y="3563020"/>
                  <a:ext cx="2262188" cy="22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endParaRPr lang="en-US" altLang="zh-CN" sz="1600" b="1" dirty="0">
                    <a:solidFill>
                      <a:srgbClr val="000000"/>
                    </a:solidFill>
                    <a:latin typeface="微软雅黑" pitchFamily="34" charset="-122"/>
                    <a:ea typeface="微软雅黑" pitchFamily="34" charset="-122"/>
                    <a:cs typeface="Arial" charset="0"/>
                  </a:endParaRPr>
                </a:p>
              </p:txBody>
            </p:sp>
          </p:grpSp>
          <p:pic>
            <p:nvPicPr>
              <p:cNvPr id="20" name="图片 19" descr="QQ截图未命名.jpg"/>
              <p:cNvPicPr>
                <a:picLocks noChangeAspect="1"/>
              </p:cNvPicPr>
              <p:nvPr/>
            </p:nvPicPr>
            <p:blipFill>
              <a:blip r:embed="rId2" cstate="print"/>
              <a:stretch>
                <a:fillRect/>
              </a:stretch>
            </p:blipFill>
            <p:spPr>
              <a:xfrm>
                <a:off x="692128" y="1628799"/>
                <a:ext cx="1396372" cy="1204330"/>
              </a:xfrm>
              <a:prstGeom prst="roundRect">
                <a:avLst>
                  <a:gd name="adj" fmla="val 8594"/>
                </a:avLst>
              </a:prstGeom>
              <a:solidFill>
                <a:srgbClr val="FFFFFF">
                  <a:shade val="85000"/>
                </a:srgbClr>
              </a:solidFill>
              <a:ln>
                <a:noFill/>
              </a:ln>
              <a:effectLst/>
            </p:spPr>
          </p:pic>
          <p:sp>
            <p:nvSpPr>
              <p:cNvPr id="21" name="矩形 20"/>
              <p:cNvSpPr/>
              <p:nvPr/>
            </p:nvSpPr>
            <p:spPr>
              <a:xfrm>
                <a:off x="487214" y="3123544"/>
                <a:ext cx="1781922" cy="136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0000"/>
                  </a:lnSpc>
                </a:pPr>
                <a:r>
                  <a:rPr lang="zh-CN" altLang="en-US" sz="1200" dirty="0">
                    <a:latin typeface="微软雅黑" pitchFamily="34" charset="-122"/>
                    <a:ea typeface="微软雅黑" pitchFamily="34" charset="-122"/>
                  </a:rPr>
                  <a:t>恒生连续</a:t>
                </a:r>
                <a:r>
                  <a:rPr lang="zh-CN" altLang="en-US" sz="1200" dirty="0" smtClean="0">
                    <a:latin typeface="微软雅黑" pitchFamily="34" charset="-122"/>
                    <a:ea typeface="微软雅黑" pitchFamily="34" charset="-122"/>
                  </a:rPr>
                  <a:t>多年入选</a:t>
                </a:r>
                <a:r>
                  <a:rPr lang="en-US" altLang="zh-CN" sz="1200" dirty="0" smtClean="0">
                    <a:latin typeface="微软雅黑" pitchFamily="34" charset="-122"/>
                    <a:ea typeface="微软雅黑" pitchFamily="34" charset="-122"/>
                  </a:rPr>
                  <a:t>FINTECH100</a:t>
                </a:r>
                <a:r>
                  <a:rPr lang="zh-CN" altLang="en-US" sz="1200" dirty="0">
                    <a:latin typeface="微软雅黑" pitchFamily="34" charset="-122"/>
                    <a:ea typeface="微软雅黑" pitchFamily="34" charset="-122"/>
                  </a:rPr>
                  <a:t>，目前是中国唯一入选该榜单的金融软件企业。</a:t>
                </a:r>
                <a:endParaRPr lang="en-US" altLang="zh-CN" sz="1200" dirty="0">
                  <a:latin typeface="微软雅黑" pitchFamily="34" charset="-122"/>
                  <a:ea typeface="微软雅黑" pitchFamily="34" charset="-122"/>
                </a:endParaRPr>
              </a:p>
            </p:txBody>
          </p:sp>
        </p:grpSp>
        <p:sp>
          <p:nvSpPr>
            <p:cNvPr id="5" name="AutoShape 13"/>
            <p:cNvSpPr>
              <a:spLocks noChangeArrowheads="1"/>
            </p:cNvSpPr>
            <p:nvPr/>
          </p:nvSpPr>
          <p:spPr bwMode="gray">
            <a:xfrm>
              <a:off x="2627784" y="1340767"/>
              <a:ext cx="1800000" cy="3887994"/>
            </a:xfrm>
            <a:prstGeom prst="rect">
              <a:avLst/>
            </a:prstGeom>
            <a:noFill/>
            <a:ln w="19050">
              <a:solidFill>
                <a:srgbClr val="1995E1"/>
              </a:solidFill>
              <a:round/>
              <a:headEnd/>
              <a:tailEnd/>
            </a:ln>
            <a:effectLst/>
          </p:spPr>
          <p:txBody>
            <a:bodyPr wrap="none" anchor="ctr"/>
            <a:lstStyle/>
            <a:p>
              <a:pPr fontAlgn="auto">
                <a:spcBef>
                  <a:spcPts val="0"/>
                </a:spcBef>
                <a:spcAft>
                  <a:spcPts val="0"/>
                </a:spcAft>
              </a:pPr>
              <a:endParaRPr lang="zh-CN" altLang="en-US" kern="0">
                <a:solidFill>
                  <a:srgbClr val="000000"/>
                </a:solidFill>
                <a:latin typeface="微软雅黑" pitchFamily="34" charset="-122"/>
                <a:ea typeface="微软雅黑" pitchFamily="34" charset="-122"/>
              </a:endParaRPr>
            </a:p>
          </p:txBody>
        </p:sp>
        <p:sp>
          <p:nvSpPr>
            <p:cNvPr id="6" name="AutoShape 14"/>
            <p:cNvSpPr>
              <a:spLocks noChangeArrowheads="1"/>
            </p:cNvSpPr>
            <p:nvPr/>
          </p:nvSpPr>
          <p:spPr bwMode="ltGray">
            <a:xfrm>
              <a:off x="2627784" y="1340768"/>
              <a:ext cx="1800000" cy="394900"/>
            </a:xfrm>
            <a:prstGeom prst="rect">
              <a:avLst/>
            </a:prstGeom>
            <a:solidFill>
              <a:srgbClr val="1995E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altLang="zh-CN" dirty="0" smtClean="0">
                  <a:solidFill>
                    <a:schemeClr val="bg1"/>
                  </a:solidFill>
                  <a:latin typeface="微软雅黑" pitchFamily="34" charset="-122"/>
                  <a:ea typeface="微软雅黑" pitchFamily="34" charset="-122"/>
                </a:rPr>
                <a:t>IDC</a:t>
              </a:r>
              <a:r>
                <a:rPr lang="zh-CN" altLang="en-US" dirty="0" smtClean="0">
                  <a:solidFill>
                    <a:schemeClr val="bg1"/>
                  </a:solidFill>
                  <a:latin typeface="微软雅黑" pitchFamily="34" charset="-122"/>
                  <a:ea typeface="微软雅黑" pitchFamily="34" charset="-122"/>
                </a:rPr>
                <a:t>排名</a:t>
              </a:r>
              <a:endParaRPr lang="zh-CN" altLang="en-US" dirty="0">
                <a:solidFill>
                  <a:schemeClr val="bg1"/>
                </a:solidFill>
                <a:latin typeface="微软雅黑" pitchFamily="34" charset="-122"/>
                <a:ea typeface="微软雅黑" pitchFamily="34" charset="-122"/>
              </a:endParaRPr>
            </a:p>
          </p:txBody>
        </p:sp>
        <p:pic>
          <p:nvPicPr>
            <p:cNvPr id="7" name="Picture 9" descr="IDC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608" y="2196551"/>
              <a:ext cx="1368152" cy="584377"/>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sp>
          <p:nvSpPr>
            <p:cNvPr id="8" name="TextBox 14"/>
            <p:cNvSpPr txBox="1">
              <a:spLocks noChangeArrowheads="1"/>
            </p:cNvSpPr>
            <p:nvPr/>
          </p:nvSpPr>
          <p:spPr bwMode="auto">
            <a:xfrm>
              <a:off x="2627784" y="3627601"/>
              <a:ext cx="1799998" cy="136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ea typeface="黑体" pitchFamily="2" charset="-122"/>
                </a:defRPr>
              </a:lvl1pPr>
              <a:lvl2pPr marL="742950" indent="-285750" eaLnBrk="0" hangingPunct="0">
                <a:defRPr sz="1600">
                  <a:solidFill>
                    <a:schemeClr val="tx1"/>
                  </a:solidFill>
                  <a:latin typeface="Arial" charset="0"/>
                  <a:ea typeface="黑体" pitchFamily="2" charset="-122"/>
                </a:defRPr>
              </a:lvl2pPr>
              <a:lvl3pPr marL="1143000" indent="-228600" eaLnBrk="0" hangingPunct="0">
                <a:defRPr sz="1600">
                  <a:solidFill>
                    <a:schemeClr val="tx1"/>
                  </a:solidFill>
                  <a:latin typeface="Arial" charset="0"/>
                  <a:ea typeface="黑体" pitchFamily="2" charset="-122"/>
                </a:defRPr>
              </a:lvl3pPr>
              <a:lvl4pPr marL="1600200" indent="-228600" eaLnBrk="0" hangingPunct="0">
                <a:defRPr sz="1600">
                  <a:solidFill>
                    <a:schemeClr val="tx1"/>
                  </a:solidFill>
                  <a:latin typeface="Arial" charset="0"/>
                  <a:ea typeface="黑体" pitchFamily="2" charset="-122"/>
                </a:defRPr>
              </a:lvl4pPr>
              <a:lvl5pPr marL="2057400" indent="-228600" eaLnBrk="0" hangingPunct="0">
                <a:defRPr sz="1600">
                  <a:solidFill>
                    <a:schemeClr val="tx1"/>
                  </a:solidFill>
                  <a:latin typeface="Arial" charset="0"/>
                  <a:ea typeface="黑体" pitchFamily="2" charset="-122"/>
                </a:defRPr>
              </a:lvl5pPr>
              <a:lvl6pPr marL="2514600" indent="-228600" eaLnBrk="0" fontAlgn="base" hangingPunct="0">
                <a:spcBef>
                  <a:spcPct val="0"/>
                </a:spcBef>
                <a:spcAft>
                  <a:spcPct val="0"/>
                </a:spcAft>
                <a:defRPr sz="1600">
                  <a:solidFill>
                    <a:schemeClr val="tx1"/>
                  </a:solidFill>
                  <a:latin typeface="Arial" charset="0"/>
                  <a:ea typeface="黑体" pitchFamily="2" charset="-122"/>
                </a:defRPr>
              </a:lvl6pPr>
              <a:lvl7pPr marL="2971800" indent="-228600" eaLnBrk="0" fontAlgn="base" hangingPunct="0">
                <a:spcBef>
                  <a:spcPct val="0"/>
                </a:spcBef>
                <a:spcAft>
                  <a:spcPct val="0"/>
                </a:spcAft>
                <a:defRPr sz="1600">
                  <a:solidFill>
                    <a:schemeClr val="tx1"/>
                  </a:solidFill>
                  <a:latin typeface="Arial" charset="0"/>
                  <a:ea typeface="黑体" pitchFamily="2" charset="-122"/>
                </a:defRPr>
              </a:lvl7pPr>
              <a:lvl8pPr marL="3429000" indent="-228600" eaLnBrk="0" fontAlgn="base" hangingPunct="0">
                <a:spcBef>
                  <a:spcPct val="0"/>
                </a:spcBef>
                <a:spcAft>
                  <a:spcPct val="0"/>
                </a:spcAft>
                <a:defRPr sz="1600">
                  <a:solidFill>
                    <a:schemeClr val="tx1"/>
                  </a:solidFill>
                  <a:latin typeface="Arial" charset="0"/>
                  <a:ea typeface="黑体" pitchFamily="2" charset="-122"/>
                </a:defRPr>
              </a:lvl8pPr>
              <a:lvl9pPr marL="3886200" indent="-228600" eaLnBrk="0" fontAlgn="base" hangingPunct="0">
                <a:spcBef>
                  <a:spcPct val="0"/>
                </a:spcBef>
                <a:spcAft>
                  <a:spcPct val="0"/>
                </a:spcAft>
                <a:defRPr sz="1600">
                  <a:solidFill>
                    <a:schemeClr val="tx1"/>
                  </a:solidFill>
                  <a:latin typeface="Arial" charset="0"/>
                  <a:ea typeface="黑体" pitchFamily="2" charset="-122"/>
                </a:defRPr>
              </a:lvl9pPr>
            </a:lstStyle>
            <a:p>
              <a:pPr algn="just" eaLnBrk="1" hangingPunct="1">
                <a:lnSpc>
                  <a:spcPct val="110000"/>
                </a:lnSpc>
              </a:pPr>
              <a:r>
                <a:rPr lang="zh-CN" altLang="en-US" sz="1200" dirty="0" smtClean="0">
                  <a:latin typeface="微软雅黑" pitchFamily="34" charset="-122"/>
                  <a:ea typeface="微软雅黑" pitchFamily="34" charset="-122"/>
                </a:rPr>
                <a:t>恒生被知名国际</a:t>
              </a:r>
              <a:r>
                <a:rPr lang="zh-CN" altLang="en-US" sz="1200" dirty="0">
                  <a:latin typeface="微软雅黑" pitchFamily="34" charset="-122"/>
                  <a:ea typeface="微软雅黑" pitchFamily="34" charset="-122"/>
                </a:rPr>
                <a:t>数据</a:t>
              </a:r>
              <a:r>
                <a:rPr lang="zh-CN" altLang="en-US" sz="1200" dirty="0" smtClean="0">
                  <a:latin typeface="微软雅黑" pitchFamily="34" charset="-122"/>
                  <a:ea typeface="微软雅黑" pitchFamily="34" charset="-122"/>
                </a:rPr>
                <a:t>公司</a:t>
              </a:r>
              <a:r>
                <a:rPr lang="en-US" altLang="zh-CN" sz="1200" dirty="0" smtClean="0">
                  <a:latin typeface="微软雅黑" pitchFamily="34" charset="-122"/>
                  <a:ea typeface="微软雅黑" pitchFamily="34" charset="-122"/>
                </a:rPr>
                <a:t>IDC</a:t>
              </a:r>
              <a:r>
                <a:rPr lang="zh-CN" altLang="en-US" sz="1200" dirty="0" smtClean="0">
                  <a:latin typeface="微软雅黑" pitchFamily="34" charset="-122"/>
                  <a:ea typeface="微软雅黑" pitchFamily="34" charset="-122"/>
                </a:rPr>
                <a:t>评为证券业软件、银行中间业务软件供应商第一名。</a:t>
              </a:r>
              <a:endParaRPr lang="zh-CN" altLang="en-US" sz="1200" dirty="0">
                <a:latin typeface="微软雅黑" pitchFamily="34" charset="-122"/>
                <a:ea typeface="微软雅黑" pitchFamily="34" charset="-122"/>
              </a:endParaRPr>
            </a:p>
          </p:txBody>
        </p:sp>
        <p:sp>
          <p:nvSpPr>
            <p:cNvPr id="9" name="AutoShape 3"/>
            <p:cNvSpPr>
              <a:spLocks noChangeArrowheads="1"/>
            </p:cNvSpPr>
            <p:nvPr/>
          </p:nvSpPr>
          <p:spPr bwMode="gray">
            <a:xfrm>
              <a:off x="4716216" y="1340767"/>
              <a:ext cx="1800000" cy="3887994"/>
            </a:xfrm>
            <a:prstGeom prst="rect">
              <a:avLst/>
            </a:prstGeom>
            <a:noFill/>
            <a:ln w="19050">
              <a:solidFill>
                <a:srgbClr val="1995E1"/>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微软雅黑" pitchFamily="34" charset="-122"/>
                <a:ea typeface="微软雅黑" pitchFamily="34" charset="-122"/>
              </a:endParaRPr>
            </a:p>
          </p:txBody>
        </p:sp>
        <p:sp>
          <p:nvSpPr>
            <p:cNvPr id="10" name="AutoShape 10"/>
            <p:cNvSpPr>
              <a:spLocks noChangeArrowheads="1"/>
            </p:cNvSpPr>
            <p:nvPr/>
          </p:nvSpPr>
          <p:spPr bwMode="ltGray">
            <a:xfrm>
              <a:off x="4716216" y="1340768"/>
              <a:ext cx="1800000" cy="394900"/>
            </a:xfrm>
            <a:prstGeom prst="rect">
              <a:avLst/>
            </a:prstGeom>
            <a:solidFill>
              <a:srgbClr val="1995E1"/>
            </a:solidFill>
            <a:ln w="25400"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a:r>
                <a:rPr lang="en-US" altLang="zh-CN" dirty="0">
                  <a:solidFill>
                    <a:schemeClr val="bg1"/>
                  </a:solidFill>
                  <a:latin typeface="微软雅黑" pitchFamily="34" charset="-122"/>
                  <a:ea typeface="微软雅黑" pitchFamily="34" charset="-122"/>
                </a:rPr>
                <a:t>Forbes</a:t>
              </a:r>
              <a:r>
                <a:rPr lang="zh-CN" altLang="en-US" dirty="0">
                  <a:solidFill>
                    <a:schemeClr val="bg1"/>
                  </a:solidFill>
                  <a:latin typeface="微软雅黑" pitchFamily="34" charset="-122"/>
                  <a:ea typeface="微软雅黑" pitchFamily="34" charset="-122"/>
                </a:rPr>
                <a:t>排名</a:t>
              </a:r>
              <a:r>
                <a:rPr lang="en-US" altLang="zh-CN" dirty="0">
                  <a:solidFill>
                    <a:schemeClr val="bg1"/>
                  </a:solidFill>
                  <a:latin typeface="微软雅黑" pitchFamily="34" charset="-122"/>
                  <a:ea typeface="微软雅黑" pitchFamily="34" charset="-122"/>
                </a:rPr>
                <a:t> </a:t>
              </a:r>
            </a:p>
          </p:txBody>
        </p:sp>
        <p:grpSp>
          <p:nvGrpSpPr>
            <p:cNvPr id="11" name="组合 10"/>
            <p:cNvGrpSpPr/>
            <p:nvPr/>
          </p:nvGrpSpPr>
          <p:grpSpPr>
            <a:xfrm>
              <a:off x="4932040" y="2159198"/>
              <a:ext cx="1440160" cy="549722"/>
              <a:chOff x="4644008" y="1749463"/>
              <a:chExt cx="1697802" cy="693739"/>
            </a:xfrm>
          </p:grpSpPr>
          <p:pic>
            <p:nvPicPr>
              <p:cNvPr id="17" name="Picture 6" descr="forbes_logo_dlu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1749463"/>
                <a:ext cx="968735" cy="693736"/>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pic>
            <p:nvPicPr>
              <p:cNvPr id="18" name="Picture 7" descr="indexPi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0112" y="1751423"/>
                <a:ext cx="761698" cy="691779"/>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grpSp>
        <p:sp>
          <p:nvSpPr>
            <p:cNvPr id="12" name="TextBox 14"/>
            <p:cNvSpPr txBox="1">
              <a:spLocks noChangeArrowheads="1"/>
            </p:cNvSpPr>
            <p:nvPr/>
          </p:nvSpPr>
          <p:spPr bwMode="auto">
            <a:xfrm>
              <a:off x="4716216" y="2838415"/>
              <a:ext cx="1800000" cy="216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ea typeface="黑体" pitchFamily="2" charset="-122"/>
                </a:defRPr>
              </a:lvl1pPr>
              <a:lvl2pPr marL="742950" indent="-285750" eaLnBrk="0" hangingPunct="0">
                <a:defRPr sz="1600">
                  <a:solidFill>
                    <a:schemeClr val="tx1"/>
                  </a:solidFill>
                  <a:latin typeface="Arial" charset="0"/>
                  <a:ea typeface="黑体" pitchFamily="2" charset="-122"/>
                </a:defRPr>
              </a:lvl2pPr>
              <a:lvl3pPr marL="1143000" indent="-228600" eaLnBrk="0" hangingPunct="0">
                <a:defRPr sz="1600">
                  <a:solidFill>
                    <a:schemeClr val="tx1"/>
                  </a:solidFill>
                  <a:latin typeface="Arial" charset="0"/>
                  <a:ea typeface="黑体" pitchFamily="2" charset="-122"/>
                </a:defRPr>
              </a:lvl3pPr>
              <a:lvl4pPr marL="1600200" indent="-228600" eaLnBrk="0" hangingPunct="0">
                <a:defRPr sz="1600">
                  <a:solidFill>
                    <a:schemeClr val="tx1"/>
                  </a:solidFill>
                  <a:latin typeface="Arial" charset="0"/>
                  <a:ea typeface="黑体" pitchFamily="2" charset="-122"/>
                </a:defRPr>
              </a:lvl4pPr>
              <a:lvl5pPr marL="2057400" indent="-228600" eaLnBrk="0" hangingPunct="0">
                <a:defRPr sz="1600">
                  <a:solidFill>
                    <a:schemeClr val="tx1"/>
                  </a:solidFill>
                  <a:latin typeface="Arial" charset="0"/>
                  <a:ea typeface="黑体" pitchFamily="2" charset="-122"/>
                </a:defRPr>
              </a:lvl5pPr>
              <a:lvl6pPr marL="2514600" indent="-228600" eaLnBrk="0" fontAlgn="base" hangingPunct="0">
                <a:spcBef>
                  <a:spcPct val="0"/>
                </a:spcBef>
                <a:spcAft>
                  <a:spcPct val="0"/>
                </a:spcAft>
                <a:defRPr sz="1600">
                  <a:solidFill>
                    <a:schemeClr val="tx1"/>
                  </a:solidFill>
                  <a:latin typeface="Arial" charset="0"/>
                  <a:ea typeface="黑体" pitchFamily="2" charset="-122"/>
                </a:defRPr>
              </a:lvl6pPr>
              <a:lvl7pPr marL="2971800" indent="-228600" eaLnBrk="0" fontAlgn="base" hangingPunct="0">
                <a:spcBef>
                  <a:spcPct val="0"/>
                </a:spcBef>
                <a:spcAft>
                  <a:spcPct val="0"/>
                </a:spcAft>
                <a:defRPr sz="1600">
                  <a:solidFill>
                    <a:schemeClr val="tx1"/>
                  </a:solidFill>
                  <a:latin typeface="Arial" charset="0"/>
                  <a:ea typeface="黑体" pitchFamily="2" charset="-122"/>
                </a:defRPr>
              </a:lvl7pPr>
              <a:lvl8pPr marL="3429000" indent="-228600" eaLnBrk="0" fontAlgn="base" hangingPunct="0">
                <a:spcBef>
                  <a:spcPct val="0"/>
                </a:spcBef>
                <a:spcAft>
                  <a:spcPct val="0"/>
                </a:spcAft>
                <a:defRPr sz="1600">
                  <a:solidFill>
                    <a:schemeClr val="tx1"/>
                  </a:solidFill>
                  <a:latin typeface="Arial" charset="0"/>
                  <a:ea typeface="黑体" pitchFamily="2" charset="-122"/>
                </a:defRPr>
              </a:lvl8pPr>
              <a:lvl9pPr marL="3886200" indent="-228600" eaLnBrk="0" fontAlgn="base" hangingPunct="0">
                <a:spcBef>
                  <a:spcPct val="0"/>
                </a:spcBef>
                <a:spcAft>
                  <a:spcPct val="0"/>
                </a:spcAft>
                <a:defRPr sz="1600">
                  <a:solidFill>
                    <a:schemeClr val="tx1"/>
                  </a:solidFill>
                  <a:latin typeface="Arial" charset="0"/>
                  <a:ea typeface="黑体" pitchFamily="2" charset="-122"/>
                </a:defRPr>
              </a:lvl9pPr>
            </a:lstStyle>
            <a:p>
              <a:pPr algn="just" eaLnBrk="1" hangingPunct="1"/>
              <a:r>
                <a:rPr lang="zh-CN" altLang="en-US" sz="1200" dirty="0">
                  <a:latin typeface="微软雅黑" pitchFamily="34" charset="-122"/>
                  <a:ea typeface="微软雅黑" pitchFamily="34" charset="-122"/>
                </a:rPr>
                <a:t>恒生已经</a:t>
              </a:r>
              <a:r>
                <a:rPr lang="zh-CN" altLang="en-US" sz="1200" dirty="0" smtClean="0">
                  <a:latin typeface="微软雅黑" pitchFamily="34" charset="-122"/>
                  <a:ea typeface="微软雅黑" pitchFamily="34" charset="-122"/>
                </a:rPr>
                <a:t>连续多年入选</a:t>
              </a:r>
              <a:r>
                <a:rPr lang="zh-CN" altLang="en-US" sz="1200" dirty="0">
                  <a:latin typeface="微软雅黑" pitchFamily="34" charset="-122"/>
                  <a:ea typeface="微软雅黑" pitchFamily="34" charset="-122"/>
                </a:rPr>
                <a:t>福布斯亚洲最佳中小企业。该榜单是福布斯依据公司持续三年收益率和增长率，从亚太区年销售额为</a:t>
              </a:r>
              <a:r>
                <a:rPr lang="en-US" altLang="zh-CN" sz="1200" dirty="0">
                  <a:latin typeface="微软雅黑" pitchFamily="34" charset="-122"/>
                  <a:ea typeface="微软雅黑" pitchFamily="34" charset="-122"/>
                </a:rPr>
                <a:t>10</a:t>
              </a:r>
              <a:r>
                <a:rPr lang="zh-CN" altLang="en-US" sz="1200" dirty="0">
                  <a:latin typeface="微软雅黑" pitchFamily="34" charset="-122"/>
                  <a:ea typeface="微软雅黑" pitchFamily="34" charset="-122"/>
                </a:rPr>
                <a:t>亿美金以下的企业中挑选出前</a:t>
              </a:r>
              <a:r>
                <a:rPr lang="en-US" altLang="zh-CN" sz="1200" dirty="0">
                  <a:latin typeface="微软雅黑" pitchFamily="34" charset="-122"/>
                  <a:ea typeface="微软雅黑" pitchFamily="34" charset="-122"/>
                </a:rPr>
                <a:t>200</a:t>
              </a:r>
              <a:r>
                <a:rPr lang="zh-CN" altLang="en-US" sz="1200" dirty="0">
                  <a:latin typeface="微软雅黑" pitchFamily="34" charset="-122"/>
                  <a:ea typeface="微软雅黑" pitchFamily="34" charset="-122"/>
                </a:rPr>
                <a:t>强。</a:t>
              </a:r>
            </a:p>
          </p:txBody>
        </p:sp>
        <p:sp>
          <p:nvSpPr>
            <p:cNvPr id="13" name="AutoShape 4"/>
            <p:cNvSpPr>
              <a:spLocks noChangeArrowheads="1"/>
            </p:cNvSpPr>
            <p:nvPr/>
          </p:nvSpPr>
          <p:spPr bwMode="gray">
            <a:xfrm>
              <a:off x="6804248" y="1340767"/>
              <a:ext cx="1800200" cy="3886577"/>
            </a:xfrm>
            <a:prstGeom prst="rect">
              <a:avLst/>
            </a:prstGeom>
            <a:noFill/>
            <a:ln w="19050">
              <a:solidFill>
                <a:srgbClr val="1995E1"/>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微软雅黑" pitchFamily="34" charset="-122"/>
                <a:ea typeface="微软雅黑" pitchFamily="34" charset="-122"/>
              </a:endParaRPr>
            </a:p>
          </p:txBody>
        </p:sp>
        <p:sp>
          <p:nvSpPr>
            <p:cNvPr id="14" name="AutoShape 6"/>
            <p:cNvSpPr>
              <a:spLocks noChangeArrowheads="1"/>
            </p:cNvSpPr>
            <p:nvPr/>
          </p:nvSpPr>
          <p:spPr bwMode="ltGray">
            <a:xfrm>
              <a:off x="6804248" y="1340768"/>
              <a:ext cx="1800199" cy="394900"/>
            </a:xfrm>
            <a:prstGeom prst="rect">
              <a:avLst/>
            </a:prstGeom>
            <a:solidFill>
              <a:srgbClr val="1995E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zh-CN" altLang="en-US" dirty="0">
                  <a:solidFill>
                    <a:schemeClr val="bg1"/>
                  </a:solidFill>
                  <a:latin typeface="微软雅黑" pitchFamily="34" charset="-122"/>
                  <a:ea typeface="微软雅黑" pitchFamily="34" charset="-122"/>
                </a:rPr>
                <a:t>中国软件十强</a:t>
              </a:r>
              <a:endParaRPr lang="en-US" altLang="zh-CN" dirty="0">
                <a:solidFill>
                  <a:schemeClr val="bg1"/>
                </a:solidFill>
                <a:latin typeface="微软雅黑" pitchFamily="34" charset="-122"/>
                <a:ea typeface="微软雅黑" pitchFamily="34" charset="-122"/>
              </a:endParaRPr>
            </a:p>
          </p:txBody>
        </p:sp>
        <p:pic>
          <p:nvPicPr>
            <p:cNvPr id="15" name="Picture 2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20272" y="2132856"/>
              <a:ext cx="1368152" cy="650344"/>
            </a:xfrm>
            <a:prstGeom prst="roundRect">
              <a:avLst>
                <a:gd name="adj" fmla="val 8594"/>
              </a:avLst>
            </a:prstGeom>
            <a:solidFill>
              <a:srgbClr val="FFFFFF">
                <a:shade val="85000"/>
              </a:srgbClr>
            </a:solidFill>
            <a:ln>
              <a:noFill/>
            </a:ln>
            <a:effectLst/>
          </p:spPr>
        </p:pic>
        <p:sp>
          <p:nvSpPr>
            <p:cNvPr id="16" name="TextBox 14"/>
            <p:cNvSpPr txBox="1">
              <a:spLocks noChangeArrowheads="1"/>
            </p:cNvSpPr>
            <p:nvPr/>
          </p:nvSpPr>
          <p:spPr bwMode="auto">
            <a:xfrm>
              <a:off x="6804249" y="3887794"/>
              <a:ext cx="1800197" cy="1117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ea typeface="黑体" pitchFamily="2" charset="-122"/>
                </a:defRPr>
              </a:lvl1pPr>
              <a:lvl2pPr marL="742950" indent="-285750" eaLnBrk="0" hangingPunct="0">
                <a:defRPr sz="1600">
                  <a:solidFill>
                    <a:schemeClr val="tx1"/>
                  </a:solidFill>
                  <a:latin typeface="Arial" charset="0"/>
                  <a:ea typeface="黑体" pitchFamily="2" charset="-122"/>
                </a:defRPr>
              </a:lvl2pPr>
              <a:lvl3pPr marL="1143000" indent="-228600" eaLnBrk="0" hangingPunct="0">
                <a:defRPr sz="1600">
                  <a:solidFill>
                    <a:schemeClr val="tx1"/>
                  </a:solidFill>
                  <a:latin typeface="Arial" charset="0"/>
                  <a:ea typeface="黑体" pitchFamily="2" charset="-122"/>
                </a:defRPr>
              </a:lvl3pPr>
              <a:lvl4pPr marL="1600200" indent="-228600" eaLnBrk="0" hangingPunct="0">
                <a:defRPr sz="1600">
                  <a:solidFill>
                    <a:schemeClr val="tx1"/>
                  </a:solidFill>
                  <a:latin typeface="Arial" charset="0"/>
                  <a:ea typeface="黑体" pitchFamily="2" charset="-122"/>
                </a:defRPr>
              </a:lvl4pPr>
              <a:lvl5pPr marL="2057400" indent="-228600" eaLnBrk="0" hangingPunct="0">
                <a:defRPr sz="1600">
                  <a:solidFill>
                    <a:schemeClr val="tx1"/>
                  </a:solidFill>
                  <a:latin typeface="Arial" charset="0"/>
                  <a:ea typeface="黑体" pitchFamily="2" charset="-122"/>
                </a:defRPr>
              </a:lvl5pPr>
              <a:lvl6pPr marL="2514600" indent="-228600" eaLnBrk="0" fontAlgn="base" hangingPunct="0">
                <a:spcBef>
                  <a:spcPct val="0"/>
                </a:spcBef>
                <a:spcAft>
                  <a:spcPct val="0"/>
                </a:spcAft>
                <a:defRPr sz="1600">
                  <a:solidFill>
                    <a:schemeClr val="tx1"/>
                  </a:solidFill>
                  <a:latin typeface="Arial" charset="0"/>
                  <a:ea typeface="黑体" pitchFamily="2" charset="-122"/>
                </a:defRPr>
              </a:lvl6pPr>
              <a:lvl7pPr marL="2971800" indent="-228600" eaLnBrk="0" fontAlgn="base" hangingPunct="0">
                <a:spcBef>
                  <a:spcPct val="0"/>
                </a:spcBef>
                <a:spcAft>
                  <a:spcPct val="0"/>
                </a:spcAft>
                <a:defRPr sz="1600">
                  <a:solidFill>
                    <a:schemeClr val="tx1"/>
                  </a:solidFill>
                  <a:latin typeface="Arial" charset="0"/>
                  <a:ea typeface="黑体" pitchFamily="2" charset="-122"/>
                </a:defRPr>
              </a:lvl7pPr>
              <a:lvl8pPr marL="3429000" indent="-228600" eaLnBrk="0" fontAlgn="base" hangingPunct="0">
                <a:spcBef>
                  <a:spcPct val="0"/>
                </a:spcBef>
                <a:spcAft>
                  <a:spcPct val="0"/>
                </a:spcAft>
                <a:defRPr sz="1600">
                  <a:solidFill>
                    <a:schemeClr val="tx1"/>
                  </a:solidFill>
                  <a:latin typeface="Arial" charset="0"/>
                  <a:ea typeface="黑体" pitchFamily="2" charset="-122"/>
                </a:defRPr>
              </a:lvl8pPr>
              <a:lvl9pPr marL="3886200" indent="-228600" eaLnBrk="0" fontAlgn="base" hangingPunct="0">
                <a:spcBef>
                  <a:spcPct val="0"/>
                </a:spcBef>
                <a:spcAft>
                  <a:spcPct val="0"/>
                </a:spcAft>
                <a:defRPr sz="1600">
                  <a:solidFill>
                    <a:schemeClr val="tx1"/>
                  </a:solidFill>
                  <a:latin typeface="Arial" charset="0"/>
                  <a:ea typeface="黑体" pitchFamily="2" charset="-122"/>
                </a:defRPr>
              </a:lvl9pPr>
            </a:lstStyle>
            <a:p>
              <a:pPr algn="just" eaLnBrk="1" hangingPunct="1">
                <a:lnSpc>
                  <a:spcPct val="110000"/>
                </a:lnSpc>
              </a:pPr>
              <a:r>
                <a:rPr lang="zh-CN" altLang="en-US" sz="1200" dirty="0">
                  <a:latin typeface="微软雅黑" pitchFamily="34" charset="-122"/>
                  <a:ea typeface="微软雅黑" pitchFamily="34" charset="-122"/>
                </a:rPr>
                <a:t>恒</a:t>
              </a:r>
              <a:r>
                <a:rPr lang="zh-CN" altLang="en-US" sz="1200" dirty="0" smtClean="0">
                  <a:latin typeface="微软雅黑" pitchFamily="34" charset="-122"/>
                  <a:ea typeface="微软雅黑" pitchFamily="34" charset="-122"/>
                </a:rPr>
                <a:t>生连续</a:t>
              </a:r>
              <a:r>
                <a:rPr lang="zh-CN" altLang="en-US" sz="1200" dirty="0">
                  <a:latin typeface="微软雅黑" pitchFamily="34" charset="-122"/>
                  <a:ea typeface="微软雅黑" pitchFamily="34" charset="-122"/>
                </a:rPr>
                <a:t>多年被工业与信息化部列为中国</a:t>
              </a:r>
              <a:r>
                <a:rPr lang="zh-CN" altLang="en-US" sz="1200" dirty="0" smtClean="0">
                  <a:latin typeface="微软雅黑" pitchFamily="34" charset="-122"/>
                  <a:ea typeface="微软雅黑" pitchFamily="34" charset="-122"/>
                </a:rPr>
                <a:t>自主品牌软件</a:t>
              </a:r>
              <a:r>
                <a:rPr lang="zh-CN" altLang="en-US" sz="1200" dirty="0">
                  <a:latin typeface="微软雅黑" pitchFamily="34" charset="-122"/>
                  <a:ea typeface="微软雅黑" pitchFamily="34" charset="-122"/>
                </a:rPr>
                <a:t>企业十</a:t>
              </a:r>
              <a:r>
                <a:rPr lang="zh-CN" altLang="en-US" sz="1200" dirty="0" smtClean="0">
                  <a:latin typeface="微软雅黑" pitchFamily="34" charset="-122"/>
                  <a:ea typeface="微软雅黑" pitchFamily="34" charset="-122"/>
                </a:rPr>
                <a:t>强。</a:t>
              </a:r>
              <a:endParaRPr lang="zh-CN" altLang="en-US" sz="1200" dirty="0">
                <a:latin typeface="微软雅黑" pitchFamily="34" charset="-122"/>
                <a:ea typeface="微软雅黑" pitchFamily="34" charset="-122"/>
              </a:endParaRPr>
            </a:p>
          </p:txBody>
        </p:sp>
      </p:grpSp>
      <p:sp>
        <p:nvSpPr>
          <p:cNvPr id="25" name="TextBox 24"/>
          <p:cNvSpPr txBox="1"/>
          <p:nvPr/>
        </p:nvSpPr>
        <p:spPr>
          <a:xfrm>
            <a:off x="545570" y="164189"/>
            <a:ext cx="3291323" cy="523220"/>
          </a:xfrm>
          <a:prstGeom prst="rect">
            <a:avLst/>
          </a:prstGeom>
          <a:noFill/>
        </p:spPr>
        <p:txBody>
          <a:bodyPr wrap="square" rtlCol="0">
            <a:spAutoFit/>
          </a:bodyPr>
          <a:lstStyle/>
          <a:p>
            <a:r>
              <a:rPr lang="zh-CN" altLang="en-US" sz="2800" dirty="0" smtClean="0">
                <a:solidFill>
                  <a:srgbClr val="1995E1"/>
                </a:solidFill>
                <a:latin typeface="微软雅黑" panose="020B0503020204020204" pitchFamily="34" charset="-122"/>
                <a:ea typeface="微软雅黑" panose="020B0503020204020204" pitchFamily="34" charset="-122"/>
              </a:rPr>
              <a:t>恒生公司荣誉</a:t>
            </a:r>
            <a:endParaRPr lang="zh-CN" altLang="en-US" sz="2800" dirty="0">
              <a:solidFill>
                <a:srgbClr val="1995E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720006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1"/>
</p:tagLst>
</file>

<file path=ppt/tags/tag2.xml><?xml version="1.0" encoding="utf-8"?>
<p:tagLst xmlns:a="http://schemas.openxmlformats.org/drawingml/2006/main" xmlns:r="http://schemas.openxmlformats.org/officeDocument/2006/relationships" xmlns:p="http://schemas.openxmlformats.org/presentationml/2006/main">
  <p:tag name="MH" val="20160308194034"/>
  <p:tag name="MH_LIBRARY" val="GRAPHIC"/>
  <p:tag name="MH_TYPE" val="Other"/>
  <p:tag name="MH_ORDER" val="17"/>
</p:tagLst>
</file>

<file path=ppt/tags/tag3.xml><?xml version="1.0" encoding="utf-8"?>
<p:tagLst xmlns:a="http://schemas.openxmlformats.org/drawingml/2006/main" xmlns:r="http://schemas.openxmlformats.org/officeDocument/2006/relationships" xmlns:p="http://schemas.openxmlformats.org/presentationml/2006/main">
  <p:tag name="MH" val="20160308194034"/>
  <p:tag name="MH_LIBRARY" val="GRAPHIC"/>
  <p:tag name="MH_TYPE" val="Title"/>
  <p:tag name="MH_ORDER" val="1"/>
</p:tagLst>
</file>

<file path=ppt/theme/theme1.xml><?xml version="1.0" encoding="utf-8"?>
<a:theme xmlns:a="http://schemas.openxmlformats.org/drawingml/2006/main" name="Office Theme">
  <a:themeElements>
    <a:clrScheme name="自定义 13">
      <a:dk1>
        <a:sysClr val="windowText" lastClr="000000"/>
      </a:dk1>
      <a:lt1>
        <a:sysClr val="window" lastClr="FFFFFF"/>
      </a:lt1>
      <a:dk2>
        <a:srgbClr val="44546A"/>
      </a:dk2>
      <a:lt2>
        <a:srgbClr val="E7E6E6"/>
      </a:lt2>
      <a:accent1>
        <a:srgbClr val="28282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2.xml><?xml version="1.0" encoding="utf-8"?>
<a:theme xmlns:a="http://schemas.openxmlformats.org/drawingml/2006/main" name="b6288cad1d37ca975be72df32d7f5067047c266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奥斯汀">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奥斯汀">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6604</TotalTime>
  <Words>2338</Words>
  <Application>Microsoft Office PowerPoint</Application>
  <PresentationFormat>全屏显示(16:9)</PresentationFormat>
  <Paragraphs>297</Paragraphs>
  <Slides>28</Slides>
  <Notes>0</Notes>
  <HiddenSlides>0</HiddenSlides>
  <MMClips>0</MMClips>
  <ScaleCrop>false</ScaleCrop>
  <HeadingPairs>
    <vt:vector size="4" baseType="variant">
      <vt:variant>
        <vt:lpstr>主题</vt:lpstr>
      </vt:variant>
      <vt:variant>
        <vt:i4>3</vt:i4>
      </vt:variant>
      <vt:variant>
        <vt:lpstr>幻灯片标题</vt:lpstr>
      </vt:variant>
      <vt:variant>
        <vt:i4>28</vt:i4>
      </vt:variant>
    </vt:vector>
  </HeadingPairs>
  <TitlesOfParts>
    <vt:vector size="31" baseType="lpstr">
      <vt:lpstr>Office Theme</vt:lpstr>
      <vt:lpstr>b6288cad1d37ca975be72df32d7f5067047c2666</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 R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China</dc:creator>
  <cp:lastModifiedBy>汪凌瑜</cp:lastModifiedBy>
  <cp:revision>543</cp:revision>
  <dcterms:created xsi:type="dcterms:W3CDTF">2015-11-26T12:54:06Z</dcterms:created>
  <dcterms:modified xsi:type="dcterms:W3CDTF">2017-08-14T03:04:09Z</dcterms:modified>
</cp:coreProperties>
</file>